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5.xml" ContentType="application/vnd.openxmlformats-officedocument.presentationml.notesSl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6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8" r:id="rId2"/>
    <p:sldId id="257" r:id="rId3"/>
    <p:sldId id="366" r:id="rId4"/>
    <p:sldId id="321" r:id="rId5"/>
    <p:sldId id="325" r:id="rId6"/>
    <p:sldId id="327" r:id="rId7"/>
    <p:sldId id="363" r:id="rId8"/>
    <p:sldId id="383" r:id="rId9"/>
    <p:sldId id="329" r:id="rId10"/>
    <p:sldId id="279" r:id="rId11"/>
    <p:sldId id="330" r:id="rId12"/>
    <p:sldId id="395" r:id="rId13"/>
    <p:sldId id="280" r:id="rId14"/>
    <p:sldId id="277" r:id="rId15"/>
    <p:sldId id="382" r:id="rId16"/>
    <p:sldId id="282" r:id="rId17"/>
    <p:sldId id="384" r:id="rId18"/>
    <p:sldId id="269" r:id="rId19"/>
    <p:sldId id="385" r:id="rId20"/>
    <p:sldId id="396" r:id="rId21"/>
    <p:sldId id="386" r:id="rId22"/>
    <p:sldId id="387" r:id="rId23"/>
    <p:sldId id="281" r:id="rId24"/>
    <p:sldId id="285" r:id="rId25"/>
    <p:sldId id="389" r:id="rId26"/>
    <p:sldId id="270" r:id="rId27"/>
    <p:sldId id="394" r:id="rId28"/>
    <p:sldId id="393" r:id="rId29"/>
    <p:sldId id="378" r:id="rId30"/>
    <p:sldId id="286" r:id="rId31"/>
    <p:sldId id="391" r:id="rId32"/>
    <p:sldId id="388" r:id="rId33"/>
    <p:sldId id="343" r:id="rId34"/>
    <p:sldId id="364" r:id="rId35"/>
    <p:sldId id="368" r:id="rId36"/>
    <p:sldId id="358" r:id="rId37"/>
    <p:sldId id="357" r:id="rId38"/>
    <p:sldId id="263" r:id="rId39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53555A"/>
    <a:srgbClr val="7F7F7F"/>
    <a:srgbClr val="F2F2F2"/>
    <a:srgbClr val="BFE1EB"/>
    <a:srgbClr val="FBBC4A"/>
    <a:srgbClr val="DBEEF4"/>
    <a:srgbClr val="BB4C01"/>
    <a:srgbClr val="F7DD7F"/>
    <a:srgbClr val="A9B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 autoAdjust="0"/>
    <p:restoredTop sz="95097" autoAdjust="0"/>
  </p:normalViewPr>
  <p:slideViewPr>
    <p:cSldViewPr>
      <p:cViewPr>
        <p:scale>
          <a:sx n="63" d="100"/>
          <a:sy n="63" d="100"/>
        </p:scale>
        <p:origin x="1056" y="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\\SAN01\Shared_Folders\U_analisi_EF\SCHEDE%20SETTORE\Latte%20e%20derivati\Scheda%20LATTE%202025\dati_scheda%20latte_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\\SAN01\Shared_Folders\U_analisi_EF\SCHEDE%20SETTORE\Latte%20e%20derivati\Scheda%20LATTE%202025\dati_scheda%20latte_2025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1\Shared_Folders\U_analisi_EF\SCHEDE%20SETTORE\Latte%20e%20derivati\Scheda%20LATTE%202025_WIP\dati_scheda%20latte_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\\SAN01\Shared_Folders\U_analisi_EF\SCHEDE%20SETTORE\Latte%20e%20derivati\Scheda%20LATTE%202025_WIP\dati_scheda%20latte_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226296362692"/>
          <c:y val="9.9626822113519878E-2"/>
          <c:w val="0.55815785723807287"/>
          <c:h val="0.90037317788648008"/>
        </c:manualLayout>
      </c:layout>
      <c:doughnutChart>
        <c:varyColors val="1"/>
        <c:ser>
          <c:idx val="0"/>
          <c:order val="0"/>
          <c:spPr>
            <a:solidFill>
              <a:srgbClr val="134A86"/>
            </a:solidFill>
          </c:spPr>
          <c:explosion val="12"/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4B0-4809-AEEE-BC7ADA3226D0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4B0-4809-AEEE-BC7ADA3226D0}"/>
              </c:ext>
            </c:extLst>
          </c:dPt>
          <c:dLbls>
            <c:dLbl>
              <c:idx val="0"/>
              <c:layout>
                <c:manualLayout>
                  <c:x val="-0.16332686251562231"/>
                  <c:y val="0.10488591521395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latin typeface="Arial Nova Light" panose="020B03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0-4809-AEEE-BC7ADA3226D0}"/>
                </c:ext>
              </c:extLst>
            </c:dLbl>
            <c:dLbl>
              <c:idx val="1"/>
              <c:layout>
                <c:manualLayout>
                  <c:x val="0.11876019875799228"/>
                  <c:y val="-0.14209378777437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accent5">
                          <a:lumMod val="75000"/>
                        </a:schemeClr>
                      </a:solidFill>
                      <a:latin typeface="Arial Nova Light" panose="020B03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B0-4809-AEEE-BC7ADA322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Nova Light" panose="020B03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PPB_fatturato!$A$3:$A$4</c:f>
              <c:strCache>
                <c:ptCount val="2"/>
                <c:pt idx="0">
                  <c:v>altri settori ind. alimentare</c:v>
                </c:pt>
                <c:pt idx="1">
                  <c:v>lattiero-caseario</c:v>
                </c:pt>
              </c:strCache>
            </c:strRef>
          </c:cat>
          <c:val>
            <c:numRef>
              <c:f>PPB_fatturato!$C$3:$C$4</c:f>
              <c:numCache>
                <c:formatCode>0.0%</c:formatCode>
                <c:ptCount val="2"/>
                <c:pt idx="0">
                  <c:v>0.8893401015228426</c:v>
                </c:pt>
                <c:pt idx="1">
                  <c:v>0.11065989847715736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0-4809-AEEE-BC7ADA3226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/>
              <a:t>Parmigiano Reggiano </a:t>
            </a:r>
          </a:p>
          <a:p>
            <a:pPr>
              <a:defRPr b="1"/>
            </a:pPr>
            <a:r>
              <a:rPr lang="it-IT" b="1"/>
              <a:t>(stag. 12 mesi)</a:t>
            </a:r>
          </a:p>
        </c:rich>
      </c:tx>
      <c:layout>
        <c:manualLayout>
          <c:xMode val="edge"/>
          <c:yMode val="edge"/>
          <c:x val="0.35419444444444448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prezzi_ITA!$A$69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prezzi_ITA!$B$58:$M$58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prezzi_ITA!$B$69:$M$69</c:f>
              <c:numCache>
                <c:formatCode>0.00</c:formatCode>
                <c:ptCount val="12"/>
                <c:pt idx="0">
                  <c:v>10.827808054798632</c:v>
                </c:pt>
                <c:pt idx="1">
                  <c:v>10.619994343891404</c:v>
                </c:pt>
                <c:pt idx="2">
                  <c:v>10.539495137621561</c:v>
                </c:pt>
                <c:pt idx="3">
                  <c:v>10.449683757906053</c:v>
                </c:pt>
                <c:pt idx="4">
                  <c:v>10.358120734481638</c:v>
                </c:pt>
                <c:pt idx="5">
                  <c:v>10.208995775105622</c:v>
                </c:pt>
                <c:pt idx="6">
                  <c:v>10.154994875128123</c:v>
                </c:pt>
                <c:pt idx="7">
                  <c:v>10.134995375115622</c:v>
                </c:pt>
                <c:pt idx="8">
                  <c:v>10.084682882927927</c:v>
                </c:pt>
                <c:pt idx="9">
                  <c:v>9.9893699532511686</c:v>
                </c:pt>
                <c:pt idx="10">
                  <c:v>9.9487450313742158</c:v>
                </c:pt>
                <c:pt idx="11">
                  <c:v>9.9487462813429648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790D-4E1E-8B08-0EFA150C1F07}"/>
            </c:ext>
          </c:extLst>
        </c:ser>
        <c:ser>
          <c:idx val="2"/>
          <c:order val="1"/>
          <c:tx>
            <c:strRef>
              <c:f>prezzi_ITA!$A$70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prezzi_ITA!$B$58:$M$58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prezzi_ITA!$B$70:$M$70</c:f>
              <c:numCache>
                <c:formatCode>0.00</c:formatCode>
                <c:ptCount val="12"/>
                <c:pt idx="0">
                  <c:v>10.001558711032224</c:v>
                </c:pt>
                <c:pt idx="1">
                  <c:v>10.396996825079373</c:v>
                </c:pt>
                <c:pt idx="2">
                  <c:v>10.658434164145898</c:v>
                </c:pt>
                <c:pt idx="3">
                  <c:v>10.783746031349217</c:v>
                </c:pt>
                <c:pt idx="4">
                  <c:v>10.901245718857028</c:v>
                </c:pt>
                <c:pt idx="5">
                  <c:v>11.020309179770507</c:v>
                </c:pt>
                <c:pt idx="6">
                  <c:v>11.131245468863279</c:v>
                </c:pt>
                <c:pt idx="7">
                  <c:v>11.162747181320466</c:v>
                </c:pt>
                <c:pt idx="8">
                  <c:v>11.309685695357617</c:v>
                </c:pt>
                <c:pt idx="9">
                  <c:v>11.672247943801404</c:v>
                </c:pt>
                <c:pt idx="10">
                  <c:v>12.005935789105273</c:v>
                </c:pt>
                <c:pt idx="11">
                  <c:v>12.235622546936327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0D-4E1E-8B08-0EFA150C1F07}"/>
            </c:ext>
          </c:extLst>
        </c:ser>
        <c:ser>
          <c:idx val="0"/>
          <c:order val="2"/>
          <c:tx>
            <c:strRef>
              <c:f>prezzi_ITA!$A$71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prezzi_ITA!$B$58:$M$58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prezzi_ITA!$B$71:$M$71</c:f>
              <c:numCache>
                <c:formatCode>0.00</c:formatCode>
                <c:ptCount val="12"/>
                <c:pt idx="0">
                  <c:v>12.526995075123121</c:v>
                </c:pt>
                <c:pt idx="1">
                  <c:v>12.779059273518163</c:v>
                </c:pt>
                <c:pt idx="2">
                  <c:v>13.024996875078124</c:v>
                </c:pt>
                <c:pt idx="3">
                  <c:v>13.167808304792381</c:v>
                </c:pt>
                <c:pt idx="4">
                  <c:v>13.211744706382337</c:v>
                </c:pt>
                <c:pt idx="5">
                  <c:v>13.330930789230271</c:v>
                </c:pt>
                <c:pt idx="6">
                  <c:v>13.603746906327341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0D-4E1E-8B08-0EFA150C1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232400"/>
        <c:axId val="453232960"/>
        <c:extLst/>
      </c:lineChart>
      <c:catAx>
        <c:axId val="4532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3232960"/>
        <c:crosses val="autoZero"/>
        <c:auto val="1"/>
        <c:lblAlgn val="ctr"/>
        <c:lblOffset val="100"/>
        <c:noMultiLvlLbl val="0"/>
      </c:catAx>
      <c:valAx>
        <c:axId val="453232960"/>
        <c:scaling>
          <c:orientation val="minMax"/>
          <c:max val="15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€/Kg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323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sz="1400" b="1"/>
              <a:t>Burro  </a:t>
            </a:r>
          </a:p>
          <a:p>
            <a:pPr>
              <a:defRPr sz="1400" b="1"/>
            </a:pPr>
            <a:r>
              <a:rPr lang="it-IT" sz="1400" b="1"/>
              <a:t>zangolato di creme fresche</a:t>
            </a:r>
          </a:p>
        </c:rich>
      </c:tx>
      <c:layout>
        <c:manualLayout>
          <c:xMode val="edge"/>
          <c:yMode val="edge"/>
          <c:x val="0.33119062886878708"/>
          <c:y val="3.8647342995169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344531278605486"/>
          <c:y val="0.22177526722203203"/>
          <c:w val="0.85160288955034069"/>
          <c:h val="0.54095096808551102"/>
        </c:manualLayout>
      </c:layout>
      <c:lineChart>
        <c:grouping val="standard"/>
        <c:varyColors val="0"/>
        <c:ser>
          <c:idx val="3"/>
          <c:order val="0"/>
          <c:tx>
            <c:strRef>
              <c:f>prezzi_ITA!$A$201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prezzi_ITA!$B$190:$M$190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prezzi_ITA!$B$201:$M$201</c:f>
              <c:numCache>
                <c:formatCode>0.00</c:formatCode>
                <c:ptCount val="12"/>
                <c:pt idx="0">
                  <c:v>2.7475000000000001</c:v>
                </c:pt>
                <c:pt idx="1">
                  <c:v>2.2225000000000001</c:v>
                </c:pt>
                <c:pt idx="2">
                  <c:v>2.5340000000000003</c:v>
                </c:pt>
                <c:pt idx="3">
                  <c:v>2.4820000000000002</c:v>
                </c:pt>
                <c:pt idx="4">
                  <c:v>2.3635000000000002</c:v>
                </c:pt>
                <c:pt idx="5">
                  <c:v>2.4668000000000001</c:v>
                </c:pt>
                <c:pt idx="6">
                  <c:v>2.3679999999999999</c:v>
                </c:pt>
                <c:pt idx="7">
                  <c:v>2.222</c:v>
                </c:pt>
                <c:pt idx="8">
                  <c:v>2.2524999999999999</c:v>
                </c:pt>
                <c:pt idx="9">
                  <c:v>2.4824999999999995</c:v>
                </c:pt>
                <c:pt idx="10">
                  <c:v>2.9944000000000002</c:v>
                </c:pt>
                <c:pt idx="1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7E-4325-8F82-E3D9008DB520}"/>
            </c:ext>
          </c:extLst>
        </c:ser>
        <c:ser>
          <c:idx val="1"/>
          <c:order val="1"/>
          <c:tx>
            <c:strRef>
              <c:f>prezzi_ITA!$A$202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prezzi_ITA!$B$190:$M$190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prezzi_ITA!$B$202:$M$202</c:f>
              <c:numCache>
                <c:formatCode>0.00</c:formatCode>
                <c:ptCount val="12"/>
                <c:pt idx="0">
                  <c:v>3.28</c:v>
                </c:pt>
                <c:pt idx="1">
                  <c:v>3.27</c:v>
                </c:pt>
                <c:pt idx="2">
                  <c:v>3.6515</c:v>
                </c:pt>
                <c:pt idx="3">
                  <c:v>3.5155000000000003</c:v>
                </c:pt>
                <c:pt idx="4">
                  <c:v>3.7412000000000001</c:v>
                </c:pt>
                <c:pt idx="5">
                  <c:v>4.4464999999999995</c:v>
                </c:pt>
                <c:pt idx="6">
                  <c:v>4.4700000000000006</c:v>
                </c:pt>
                <c:pt idx="7">
                  <c:v>4.7379999999999995</c:v>
                </c:pt>
                <c:pt idx="8">
                  <c:v>5.7575000000000003</c:v>
                </c:pt>
                <c:pt idx="9">
                  <c:v>5.7408000000000001</c:v>
                </c:pt>
                <c:pt idx="10">
                  <c:v>5.6849999999999996</c:v>
                </c:pt>
                <c:pt idx="11">
                  <c:v>5.4975000000000005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7E-4325-8F82-E3D9008DB520}"/>
            </c:ext>
          </c:extLst>
        </c:ser>
        <c:ser>
          <c:idx val="2"/>
          <c:order val="2"/>
          <c:tx>
            <c:strRef>
              <c:f>prezzi_ITA!$A$203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prezzi_ITA!$B$190:$M$190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prezzi_ITA!$B$203:$M$203</c:f>
              <c:numCache>
                <c:formatCode>0.00</c:formatCode>
                <c:ptCount val="12"/>
                <c:pt idx="0">
                  <c:v>5.0608000000000004</c:v>
                </c:pt>
                <c:pt idx="1">
                  <c:v>4.8834999999999997</c:v>
                </c:pt>
                <c:pt idx="2">
                  <c:v>4.8744999999999994</c:v>
                </c:pt>
                <c:pt idx="3">
                  <c:v>5.0235000000000003</c:v>
                </c:pt>
                <c:pt idx="4">
                  <c:v>4.9176000000000002</c:v>
                </c:pt>
                <c:pt idx="5">
                  <c:v>4.95</c:v>
                </c:pt>
                <c:pt idx="6">
                  <c:v>4.9259999999999993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7E-4325-8F82-E3D9008DB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877840"/>
        <c:axId val="451878400"/>
        <c:extLst/>
      </c:lineChart>
      <c:catAx>
        <c:axId val="45187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1878400"/>
        <c:crosses val="autoZero"/>
        <c:auto val="1"/>
        <c:lblAlgn val="ctr"/>
        <c:lblOffset val="100"/>
        <c:noMultiLvlLbl val="0"/>
      </c:catAx>
      <c:valAx>
        <c:axId val="451878400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/>
                  <a:t>€/ kg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372445683872849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187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37222896121937E-2"/>
          <c:y val="3.2385773210335395E-2"/>
          <c:w val="0.95845579259180835"/>
          <c:h val="0.74583747186964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consumi_2024!$B$49</c:f>
              <c:strCache>
                <c:ptCount val="1"/>
                <c:pt idx="0">
                  <c:v>volumi</c:v>
                </c:pt>
              </c:strCache>
            </c:strRef>
          </c:tx>
          <c:spPr>
            <a:solidFill>
              <a:srgbClr val="DBEE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consumi_2024!$E$48:$G$48</c:f>
              <c:strCache>
                <c:ptCount val="3"/>
                <c:pt idx="0">
                  <c:v>2022/21</c:v>
                </c:pt>
                <c:pt idx="1">
                  <c:v>2023/22</c:v>
                </c:pt>
                <c:pt idx="2">
                  <c:v>2024/23</c:v>
                </c:pt>
              </c:strCache>
            </c:strRef>
          </c:cat>
          <c:val>
            <c:numRef>
              <c:f>consumi_2024!$E$49:$G$49</c:f>
              <c:numCache>
                <c:formatCode>0.0%</c:formatCode>
                <c:ptCount val="3"/>
                <c:pt idx="0">
                  <c:v>-2.2252977804991358E-2</c:v>
                </c:pt>
                <c:pt idx="1">
                  <c:v>-8.812800872658455E-4</c:v>
                </c:pt>
                <c:pt idx="2">
                  <c:v>-6.3857720672770846E-3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9-42A5-93F2-C1761FAEA882}"/>
            </c:ext>
          </c:extLst>
        </c:ser>
        <c:ser>
          <c:idx val="1"/>
          <c:order val="1"/>
          <c:tx>
            <c:strRef>
              <c:f>consumi_2024!$B$50</c:f>
              <c:strCache>
                <c:ptCount val="1"/>
                <c:pt idx="0">
                  <c:v>spesa</c:v>
                </c:pt>
              </c:strCache>
            </c:strRef>
          </c:tx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222018846257101E-4"/>
                  <c:y val="1.897500302819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79-42A5-93F2-C1761FAEA882}"/>
                </c:ext>
              </c:extLst>
            </c:dLbl>
            <c:dLbl>
              <c:idx val="1"/>
              <c:layout>
                <c:manualLayout>
                  <c:x val="4.2290934992791351E-2"/>
                  <c:y val="1.8511257614030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79-42A5-93F2-C1761FAEA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31859C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consumi_2024!$E$48:$G$48</c:f>
              <c:strCache>
                <c:ptCount val="3"/>
                <c:pt idx="0">
                  <c:v>2022/21</c:v>
                </c:pt>
                <c:pt idx="1">
                  <c:v>2023/22</c:v>
                </c:pt>
                <c:pt idx="2">
                  <c:v>2024/23</c:v>
                </c:pt>
              </c:strCache>
            </c:strRef>
          </c:cat>
          <c:val>
            <c:numRef>
              <c:f>consumi_2024!$E$50:$G$50</c:f>
              <c:numCache>
                <c:formatCode>0.0%</c:formatCode>
                <c:ptCount val="3"/>
                <c:pt idx="0">
                  <c:v>8.8116566211630554E-2</c:v>
                </c:pt>
                <c:pt idx="1">
                  <c:v>0.12304535306975306</c:v>
                </c:pt>
                <c:pt idx="2">
                  <c:v>-3.7527602902054369E-4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9-42A5-93F2-C1761FAEA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5027855"/>
        <c:axId val="1895030255"/>
      </c:barChart>
      <c:lineChart>
        <c:grouping val="standard"/>
        <c:varyColors val="0"/>
        <c:ser>
          <c:idx val="2"/>
          <c:order val="2"/>
          <c:tx>
            <c:strRef>
              <c:f>consumi_2024!$B$51</c:f>
              <c:strCache>
                <c:ptCount val="1"/>
                <c:pt idx="0">
                  <c:v>prezzi</c:v>
                </c:pt>
              </c:strCache>
            </c:strRef>
          </c:tx>
          <c:spPr>
            <a:ln w="28575" cap="rnd">
              <a:solidFill>
                <a:srgbClr val="53555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3555A"/>
              </a:solidFill>
              <a:ln w="9525">
                <a:solidFill>
                  <a:srgbClr val="53555A"/>
                </a:solidFill>
              </a:ln>
              <a:effectLst/>
            </c:spPr>
          </c:marker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consumi_2024!$E$48:$G$48</c:f>
              <c:strCache>
                <c:ptCount val="3"/>
                <c:pt idx="0">
                  <c:v>2022/21</c:v>
                </c:pt>
                <c:pt idx="1">
                  <c:v>2023/22</c:v>
                </c:pt>
                <c:pt idx="2">
                  <c:v>2024/23</c:v>
                </c:pt>
              </c:strCache>
            </c:strRef>
          </c:cat>
          <c:val>
            <c:numRef>
              <c:f>consumi_2024!$E$51:$G$51</c:f>
              <c:numCache>
                <c:formatCode>0.0%</c:formatCode>
                <c:ptCount val="3"/>
                <c:pt idx="0">
                  <c:v>0.11288149338347875</c:v>
                </c:pt>
                <c:pt idx="1">
                  <c:v>0.12403594356418735</c:v>
                </c:pt>
                <c:pt idx="2">
                  <c:v>6.0491243676750184E-3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79-42A5-93F2-C1761FAEA8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5027855"/>
        <c:axId val="1895030255"/>
      </c:lineChart>
      <c:catAx>
        <c:axId val="189502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1895030255"/>
        <c:crosses val="autoZero"/>
        <c:auto val="1"/>
        <c:lblAlgn val="ctr"/>
        <c:lblOffset val="100"/>
        <c:noMultiLvlLbl val="0"/>
      </c:catAx>
      <c:valAx>
        <c:axId val="189503025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95027855"/>
        <c:crosses val="autoZero"/>
        <c:crossBetween val="between"/>
      </c:valAx>
      <c:spPr>
        <a:blipFill>
          <a:blip xmlns:r="http://schemas.openxmlformats.org/officeDocument/2006/relationships" r:embed="rId3">
            <a:alphaModFix amt="11000"/>
          </a:blip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52444691956444"/>
          <c:y val="0.88465096076342176"/>
          <c:w val="0.5787015747387223"/>
          <c:h val="9.31355300997421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Arial Nova Cond" panose="020B0506020202020204" pitchFamily="34" charset="0"/>
        </a:defRPr>
      </a:pPr>
      <a:endParaRPr lang="it-IT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16666666666667"/>
          <c:y val="0.11115864527629235"/>
          <c:w val="0.62033333333333329"/>
          <c:h val="0.79614973262032085"/>
        </c:manualLayout>
      </c:layout>
      <c:doughnut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5">
                  <a:shade val="4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CF-4C7A-92A0-E7C2A6D7A2BD}"/>
              </c:ext>
            </c:extLst>
          </c:dPt>
          <c:dPt>
            <c:idx val="1"/>
            <c:bubble3D val="0"/>
            <c:spPr>
              <a:solidFill>
                <a:schemeClr val="accent5">
                  <a:shade val="5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CF-4C7A-92A0-E7C2A6D7A2BD}"/>
              </c:ext>
            </c:extLst>
          </c:dPt>
          <c:dPt>
            <c:idx val="2"/>
            <c:bubble3D val="0"/>
            <c:spPr>
              <a:solidFill>
                <a:schemeClr val="accent5">
                  <a:shade val="6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CF-4C7A-92A0-E7C2A6D7A2BD}"/>
              </c:ext>
            </c:extLst>
          </c:dPt>
          <c:dPt>
            <c:idx val="3"/>
            <c:bubble3D val="0"/>
            <c:spPr>
              <a:solidFill>
                <a:schemeClr val="accent5">
                  <a:shade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BCF-4C7A-92A0-E7C2A6D7A2BD}"/>
              </c:ext>
            </c:extLst>
          </c:dPt>
          <c:dPt>
            <c:idx val="4"/>
            <c:bubble3D val="0"/>
            <c:spPr>
              <a:solidFill>
                <a:schemeClr val="accent5">
                  <a:shade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BCF-4C7A-92A0-E7C2A6D7A2BD}"/>
              </c:ext>
            </c:extLst>
          </c:dPt>
          <c:dPt>
            <c:idx val="5"/>
            <c:bubble3D val="0"/>
            <c:spPr>
              <a:solidFill>
                <a:schemeClr val="accent5">
                  <a:tint val="9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BCF-4C7A-92A0-E7C2A6D7A2BD}"/>
              </c:ext>
            </c:extLst>
          </c:dPt>
          <c:dPt>
            <c:idx val="6"/>
            <c:bubble3D val="0"/>
            <c:spPr>
              <a:solidFill>
                <a:schemeClr val="accent5">
                  <a:tint val="8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BCF-4C7A-92A0-E7C2A6D7A2BD}"/>
              </c:ext>
            </c:extLst>
          </c:dPt>
          <c:dPt>
            <c:idx val="7"/>
            <c:bubble3D val="0"/>
            <c:spPr>
              <a:solidFill>
                <a:schemeClr val="accent5">
                  <a:tint val="69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BCF-4C7A-92A0-E7C2A6D7A2BD}"/>
              </c:ext>
            </c:extLst>
          </c:dPt>
          <c:dPt>
            <c:idx val="8"/>
            <c:bubble3D val="0"/>
            <c:spPr>
              <a:solidFill>
                <a:schemeClr val="accent5">
                  <a:tint val="5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BCF-4C7A-92A0-E7C2A6D7A2BD}"/>
              </c:ext>
            </c:extLst>
          </c:dPt>
          <c:dPt>
            <c:idx val="9"/>
            <c:bubble3D val="0"/>
            <c:spPr>
              <a:solidFill>
                <a:schemeClr val="accent5">
                  <a:tint val="4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5BCF-4C7A-92A0-E7C2A6D7A2BD}"/>
              </c:ext>
            </c:extLst>
          </c:dPt>
          <c:dLbls>
            <c:dLbl>
              <c:idx val="0"/>
              <c:layout>
                <c:manualLayout>
                  <c:x val="0.13055555555555556"/>
                  <c:y val="-0.128342245989304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CF-4C7A-92A0-E7C2A6D7A2BD}"/>
                </c:ext>
              </c:extLst>
            </c:dLbl>
            <c:dLbl>
              <c:idx val="1"/>
              <c:layout>
                <c:manualLayout>
                  <c:x val="7.2222222222222215E-2"/>
                  <c:y val="-3.92156862745098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CF-4C7A-92A0-E7C2A6D7A2BD}"/>
                </c:ext>
              </c:extLst>
            </c:dLbl>
            <c:dLbl>
              <c:idx val="2"/>
              <c:layout>
                <c:manualLayout>
                  <c:x val="8.055555555555545E-2"/>
                  <c:y val="-1.069518716577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CF-4C7A-92A0-E7C2A6D7A2BD}"/>
                </c:ext>
              </c:extLst>
            </c:dLbl>
            <c:dLbl>
              <c:idx val="3"/>
              <c:layout>
                <c:manualLayout>
                  <c:x val="0.16944444444444445"/>
                  <c:y val="0.110516934046345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CF-4C7A-92A0-E7C2A6D7A2BD}"/>
                </c:ext>
              </c:extLst>
            </c:dLbl>
            <c:dLbl>
              <c:idx val="4"/>
              <c:layout>
                <c:manualLayout>
                  <c:x val="-2.2222222222222223E-2"/>
                  <c:y val="0.11524611562592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CF-4C7A-92A0-E7C2A6D7A2BD}"/>
                </c:ext>
              </c:extLst>
            </c:dLbl>
            <c:dLbl>
              <c:idx val="5"/>
              <c:layout>
                <c:manualLayout>
                  <c:x val="-0.1277777777777778"/>
                  <c:y val="8.55614973262032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CF-4C7A-92A0-E7C2A6D7A2BD}"/>
                </c:ext>
              </c:extLst>
            </c:dLbl>
            <c:dLbl>
              <c:idx val="6"/>
              <c:layout>
                <c:manualLayout>
                  <c:x val="-0.11944444444444446"/>
                  <c:y val="-4.99108734402852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CF-4C7A-92A0-E7C2A6D7A2BD}"/>
                </c:ext>
              </c:extLst>
            </c:dLbl>
            <c:dLbl>
              <c:idx val="7"/>
              <c:layout>
                <c:manualLayout>
                  <c:x val="-0.19166666666666668"/>
                  <c:y val="-0.10338680926916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CF-4C7A-92A0-E7C2A6D7A2BD}"/>
                </c:ext>
              </c:extLst>
            </c:dLbl>
            <c:dLbl>
              <c:idx val="8"/>
              <c:layout>
                <c:manualLayout>
                  <c:x val="-8.3333333333333329E-2"/>
                  <c:y val="-0.117647058823529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CF-4C7A-92A0-E7C2A6D7A2BD}"/>
                </c:ext>
              </c:extLst>
            </c:dLbl>
            <c:dLbl>
              <c:idx val="9"/>
              <c:layout>
                <c:manualLayout>
                  <c:x val="-2.2222222222222223E-2"/>
                  <c:y val="-4.99108734402852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BCF-4C7A-92A0-E7C2A6D7A2B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consumi_2024!$V$7:$V$16</c:f>
              <c:strCache>
                <c:ptCount val="10"/>
                <c:pt idx="0">
                  <c:v>Latte fresco</c:v>
                </c:pt>
                <c:pt idx="1">
                  <c:v>Latte UHT</c:v>
                </c:pt>
                <c:pt idx="2">
                  <c:v>Yogurt</c:v>
                </c:pt>
                <c:pt idx="3">
                  <c:v>Formaggi freschi</c:v>
                </c:pt>
                <c:pt idx="4">
                  <c:v>Formaggi molli</c:v>
                </c:pt>
                <c:pt idx="5">
                  <c:v>Formaggi semiduri</c:v>
                </c:pt>
                <c:pt idx="6">
                  <c:v>Formaggi duri</c:v>
                </c:pt>
                <c:pt idx="7">
                  <c:v>Formaggi industriali</c:v>
                </c:pt>
                <c:pt idx="8">
                  <c:v>Burro</c:v>
                </c:pt>
                <c:pt idx="9">
                  <c:v>Altri </c:v>
                </c:pt>
              </c:strCache>
            </c:strRef>
          </c:cat>
          <c:val>
            <c:numRef>
              <c:f>consumi_2024!$W$7:$W$16</c:f>
              <c:numCache>
                <c:formatCode>#,##0</c:formatCode>
                <c:ptCount val="10"/>
                <c:pt idx="0">
                  <c:v>839692.4</c:v>
                </c:pt>
                <c:pt idx="1">
                  <c:v>2105840.7999999998</c:v>
                </c:pt>
                <c:pt idx="2">
                  <c:v>1875106.4</c:v>
                </c:pt>
                <c:pt idx="3">
                  <c:v>2898545.8</c:v>
                </c:pt>
                <c:pt idx="4">
                  <c:v>1518198.2</c:v>
                </c:pt>
                <c:pt idx="5">
                  <c:v>1087704.8</c:v>
                </c:pt>
                <c:pt idx="6">
                  <c:v>2857802.7</c:v>
                </c:pt>
                <c:pt idx="7">
                  <c:v>1051036</c:v>
                </c:pt>
                <c:pt idx="8">
                  <c:v>479641</c:v>
                </c:pt>
                <c:pt idx="9">
                  <c:v>356523.26450869814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BCF-4C7A-92A0-E7C2A6D7A2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volumi</a:t>
            </a:r>
          </a:p>
        </c:rich>
      </c:tx>
      <c:layout>
        <c:manualLayout>
          <c:xMode val="edge"/>
          <c:yMode val="edge"/>
          <c:x val="0.4189646707830586"/>
          <c:y val="1.46101497791817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2983471490524119"/>
          <c:y val="0.10494318449714746"/>
          <c:w val="0.59062891419148145"/>
          <c:h val="0.75982680308673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'consumi_gen-giu2025'!$I$3</c:f>
              <c:strCache>
                <c:ptCount val="1"/>
                <c:pt idx="0">
                  <c:v> 2024/23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'consumi_gen-giu2025'!$I$4:$I$15</c:f>
              <c:numCache>
                <c:formatCode>0.0%</c:formatCode>
                <c:ptCount val="12"/>
                <c:pt idx="0">
                  <c:v>-6.3857720672770846E-3</c:v>
                </c:pt>
                <c:pt idx="1">
                  <c:v>-2.651981930318914E-2</c:v>
                </c:pt>
                <c:pt idx="2">
                  <c:v>-7.2092971263661543E-2</c:v>
                </c:pt>
                <c:pt idx="3">
                  <c:v>-1.1776303340440775E-2</c:v>
                </c:pt>
                <c:pt idx="4">
                  <c:v>4.4476940025509171E-2</c:v>
                </c:pt>
                <c:pt idx="5">
                  <c:v>1.2167130328263998E-2</c:v>
                </c:pt>
                <c:pt idx="6">
                  <c:v>1.7019292838089006E-2</c:v>
                </c:pt>
                <c:pt idx="7">
                  <c:v>8.2086647321213402E-3</c:v>
                </c:pt>
                <c:pt idx="8">
                  <c:v>2.2127213462381778E-3</c:v>
                </c:pt>
                <c:pt idx="9">
                  <c:v>-2.1853746511643068E-3</c:v>
                </c:pt>
                <c:pt idx="10">
                  <c:v>3.5790451438830306E-2</c:v>
                </c:pt>
                <c:pt idx="11">
                  <c:v>-2.1517342887106938E-2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B5-4550-81DE-5662941985FF}"/>
            </c:ext>
          </c:extLst>
        </c:ser>
        <c:ser>
          <c:idx val="1"/>
          <c:order val="1"/>
          <c:tx>
            <c:strRef>
              <c:f>'consumi_gen-giu2025'!$J$3</c:f>
              <c:strCache>
                <c:ptCount val="1"/>
                <c:pt idx="0">
                  <c:v>gen-lug 2025/24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9984012789768149E-2"/>
                  <c:y val="3.9920159680639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5-4550-81DE-566294198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'consumi_gen-giu2025'!$J$4:$J$15</c:f>
              <c:numCache>
                <c:formatCode>0.0%</c:formatCode>
                <c:ptCount val="12"/>
                <c:pt idx="0">
                  <c:v>2.6507465147216358E-3</c:v>
                </c:pt>
                <c:pt idx="1">
                  <c:v>-1.8355541279951759E-2</c:v>
                </c:pt>
                <c:pt idx="2">
                  <c:v>-3.1358388578552443E-2</c:v>
                </c:pt>
                <c:pt idx="3">
                  <c:v>-1.4380415885397291E-2</c:v>
                </c:pt>
                <c:pt idx="4">
                  <c:v>6.0205442828592748E-2</c:v>
                </c:pt>
                <c:pt idx="5">
                  <c:v>2.2304475124000689E-2</c:v>
                </c:pt>
                <c:pt idx="6">
                  <c:v>5.6873248777255414E-2</c:v>
                </c:pt>
                <c:pt idx="7">
                  <c:v>2.4983047623944321E-2</c:v>
                </c:pt>
                <c:pt idx="8">
                  <c:v>-2.8043235181681947E-2</c:v>
                </c:pt>
                <c:pt idx="9">
                  <c:v>-6.4681149514052017E-3</c:v>
                </c:pt>
                <c:pt idx="10">
                  <c:v>1.6105358839797024E-2</c:v>
                </c:pt>
                <c:pt idx="11">
                  <c:v>-4.9807674988494255E-2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B5-4550-81DE-566294198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0"/>
        <c:axId val="591523424"/>
        <c:axId val="680925552"/>
      </c:barChart>
      <c:catAx>
        <c:axId val="59152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925552"/>
        <c:crosses val="autoZero"/>
        <c:auto val="1"/>
        <c:lblAlgn val="ctr"/>
        <c:lblOffset val="100"/>
        <c:noMultiLvlLbl val="0"/>
      </c:catAx>
      <c:valAx>
        <c:axId val="6809255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5915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spesa</a:t>
            </a:r>
          </a:p>
        </c:rich>
      </c:tx>
      <c:layout>
        <c:manualLayout>
          <c:xMode val="edge"/>
          <c:yMode val="edge"/>
          <c:x val="0.3972534683164604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1207093431502878"/>
          <c:y val="0.10614997861492403"/>
          <c:w val="0.85943603640454047"/>
          <c:h val="0.750372161861947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'consumi_gen-giu2025'!$K$3</c:f>
              <c:strCache>
                <c:ptCount val="1"/>
                <c:pt idx="0">
                  <c:v> 2024/23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'consumi_gen-giu2025'!$K$4:$K$15</c:f>
              <c:numCache>
                <c:formatCode>0.0%</c:formatCode>
                <c:ptCount val="12"/>
                <c:pt idx="0">
                  <c:v>-3.7527602902054369E-4</c:v>
                </c:pt>
                <c:pt idx="1">
                  <c:v>-5.011341769316191E-2</c:v>
                </c:pt>
                <c:pt idx="2">
                  <c:v>-7.5418551722046701E-2</c:v>
                </c:pt>
                <c:pt idx="3">
                  <c:v>-4.0165648189409375E-2</c:v>
                </c:pt>
                <c:pt idx="4">
                  <c:v>4.8294926461814214E-2</c:v>
                </c:pt>
                <c:pt idx="5">
                  <c:v>4.6445915861663689E-3</c:v>
                </c:pt>
                <c:pt idx="6">
                  <c:v>4.0087231879517571E-3</c:v>
                </c:pt>
                <c:pt idx="7">
                  <c:v>-1.7101115393823862E-3</c:v>
                </c:pt>
                <c:pt idx="8">
                  <c:v>-1.740098286300884E-2</c:v>
                </c:pt>
                <c:pt idx="9">
                  <c:v>1.2120220036837104E-2</c:v>
                </c:pt>
                <c:pt idx="10">
                  <c:v>1.7993907746569837E-2</c:v>
                </c:pt>
                <c:pt idx="11">
                  <c:v>7.057089890438073E-3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9-4D9C-96F1-8E6F66203AF9}"/>
            </c:ext>
          </c:extLst>
        </c:ser>
        <c:ser>
          <c:idx val="1"/>
          <c:order val="1"/>
          <c:tx>
            <c:strRef>
              <c:f>'consumi_gen-giu2025'!$L$3</c:f>
              <c:strCache>
                <c:ptCount val="1"/>
                <c:pt idx="0">
                  <c:v>gen-lug 2025/24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9.9205203179376566E-17"/>
                  <c:y val="3.076989350539857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59-4D9C-96F1-8E6F66203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'consumi_gen-giu2025'!$L$4:$L$15</c:f>
              <c:numCache>
                <c:formatCode>0.0%</c:formatCode>
                <c:ptCount val="12"/>
                <c:pt idx="0">
                  <c:v>6.5819591823927048E-2</c:v>
                </c:pt>
                <c:pt idx="1">
                  <c:v>2.1532508182181331E-2</c:v>
                </c:pt>
                <c:pt idx="2">
                  <c:v>-2.1703004355198008E-3</c:v>
                </c:pt>
                <c:pt idx="3">
                  <c:v>3.056723227432756E-2</c:v>
                </c:pt>
                <c:pt idx="4">
                  <c:v>0.10094345784142011</c:v>
                </c:pt>
                <c:pt idx="5">
                  <c:v>7.0318819463470517E-2</c:v>
                </c:pt>
                <c:pt idx="6">
                  <c:v>9.3273319717039449E-2</c:v>
                </c:pt>
                <c:pt idx="7">
                  <c:v>4.7383244689884307E-2</c:v>
                </c:pt>
                <c:pt idx="8">
                  <c:v>1.8843574798363294E-2</c:v>
                </c:pt>
                <c:pt idx="9">
                  <c:v>8.5571069977003367E-2</c:v>
                </c:pt>
                <c:pt idx="10">
                  <c:v>5.1283233704696674E-2</c:v>
                </c:pt>
                <c:pt idx="11">
                  <c:v>0.14538340998259214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9-4D9C-96F1-8E6F66203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0"/>
        <c:axId val="591523424"/>
        <c:axId val="680925552"/>
      </c:barChart>
      <c:catAx>
        <c:axId val="59152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925552"/>
        <c:crosses val="autoZero"/>
        <c:auto val="1"/>
        <c:lblAlgn val="ctr"/>
        <c:lblOffset val="100"/>
        <c:noMultiLvlLbl val="0"/>
      </c:catAx>
      <c:valAx>
        <c:axId val="680925552"/>
        <c:scaling>
          <c:orientation val="minMax"/>
          <c:min val="-0.1"/>
        </c:scaling>
        <c:delete val="1"/>
        <c:axPos val="t"/>
        <c:numFmt formatCode="0.0%" sourceLinked="1"/>
        <c:majorTickMark val="out"/>
        <c:minorTickMark val="none"/>
        <c:tickLblPos val="nextTo"/>
        <c:crossAx val="59152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58123644870478"/>
          <c:y val="0.89979899972731958"/>
          <c:w val="0.78483717048955837"/>
          <c:h val="4.4644183272086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prezzi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7.1576582588193424E-2"/>
          <c:y val="0.11037276409812936"/>
          <c:w val="0.88177721428889178"/>
          <c:h val="0.75439715989258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'consumi_gen-giu2025'!$M$3</c:f>
              <c:strCache>
                <c:ptCount val="1"/>
                <c:pt idx="0">
                  <c:v> 2024/23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'consumi_gen-giu2025'!$M$4:$M$15</c:f>
              <c:numCache>
                <c:formatCode>0.0%</c:formatCode>
                <c:ptCount val="12"/>
                <c:pt idx="0">
                  <c:v>6.0491243676750184E-3</c:v>
                </c:pt>
                <c:pt idx="1">
                  <c:v>-2.4236341794945049E-2</c:v>
                </c:pt>
                <c:pt idx="2">
                  <c:v>-3.5839586891739383E-3</c:v>
                </c:pt>
                <c:pt idx="3">
                  <c:v>-2.8727650374031466E-2</c:v>
                </c:pt>
                <c:pt idx="4">
                  <c:v>3.6554051985215885E-3</c:v>
                </c:pt>
                <c:pt idx="5">
                  <c:v>-7.4321112755934005E-3</c:v>
                </c:pt>
                <c:pt idx="6">
                  <c:v>-1.2792844483638266E-2</c:v>
                </c:pt>
                <c:pt idx="7">
                  <c:v>-9.8380192696907454E-3</c:v>
                </c:pt>
                <c:pt idx="8">
                  <c:v>-1.9570400366601404E-2</c:v>
                </c:pt>
                <c:pt idx="9">
                  <c:v>1.4336926243188941E-2</c:v>
                </c:pt>
                <c:pt idx="10">
                  <c:v>-1.7181606248193315E-2</c:v>
                </c:pt>
                <c:pt idx="11">
                  <c:v>2.9202799426058856E-2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3-4088-B89B-A1EC85EA88CD}"/>
            </c:ext>
          </c:extLst>
        </c:ser>
        <c:ser>
          <c:idx val="1"/>
          <c:order val="1"/>
          <c:tx>
            <c:strRef>
              <c:f>'consumi_gen-giu2025'!$N$3</c:f>
              <c:strCache>
                <c:ptCount val="1"/>
                <c:pt idx="0">
                  <c:v>gen-lug 2025/24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0"/>
                  <c:y val="-2.6974951830443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3-4088-B89B-A1EC85EA8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'consumi_gen-giu2025'!$H$4:$H$15</c:f>
              <c:strCache>
                <c:ptCount val="12"/>
                <c:pt idx="0">
                  <c:v>LATTE E DERIVATI</c:v>
                </c:pt>
                <c:pt idx="1">
                  <c:v>Latte</c:v>
                </c:pt>
                <c:pt idx="2">
                  <c:v>Latte fresco</c:v>
                </c:pt>
                <c:pt idx="3">
                  <c:v>Latte UHT</c:v>
                </c:pt>
                <c:pt idx="4">
                  <c:v>Yogurt</c:v>
                </c:pt>
                <c:pt idx="5">
                  <c:v>Formaggi e latticini</c:v>
                </c:pt>
                <c:pt idx="6">
                  <c:v>Freschi</c:v>
                </c:pt>
                <c:pt idx="7">
                  <c:v>Molli</c:v>
                </c:pt>
                <c:pt idx="8">
                  <c:v>Semiduri</c:v>
                </c:pt>
                <c:pt idx="9">
                  <c:v>Duri</c:v>
                </c:pt>
                <c:pt idx="10">
                  <c:v>Industriali</c:v>
                </c:pt>
                <c:pt idx="11">
                  <c:v>Burro</c:v>
                </c:pt>
              </c:strCache>
            </c:strRef>
          </c:cat>
          <c:val>
            <c:numRef>
              <c:f>'consumi_gen-giu2025'!$N$4:$N$15</c:f>
              <c:numCache>
                <c:formatCode>0.0%</c:formatCode>
                <c:ptCount val="12"/>
                <c:pt idx="0">
                  <c:v>6.3001843392411772E-2</c:v>
                </c:pt>
                <c:pt idx="1">
                  <c:v>4.0633906816060827E-2</c:v>
                </c:pt>
                <c:pt idx="2">
                  <c:v>3.0133010804894278E-2</c:v>
                </c:pt>
                <c:pt idx="3">
                  <c:v>4.5603444659738646E-2</c:v>
                </c:pt>
                <c:pt idx="4">
                  <c:v>3.8424642401513998E-2</c:v>
                </c:pt>
                <c:pt idx="5">
                  <c:v>4.6966775073195244E-2</c:v>
                </c:pt>
                <c:pt idx="6">
                  <c:v>3.4441283268260348E-2</c:v>
                </c:pt>
                <c:pt idx="7">
                  <c:v>2.1854212240745685E-2</c:v>
                </c:pt>
                <c:pt idx="8">
                  <c:v>4.8239604555671223E-2</c:v>
                </c:pt>
                <c:pt idx="9">
                  <c:v>9.2638380623191185E-2</c:v>
                </c:pt>
                <c:pt idx="10">
                  <c:v>3.4620302470470321E-2</c:v>
                </c:pt>
                <c:pt idx="11">
                  <c:v>0.20542271267948053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53-4088-B89B-A1EC85EA8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0"/>
        <c:axId val="591523424"/>
        <c:axId val="680925552"/>
      </c:barChart>
      <c:catAx>
        <c:axId val="591523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925552"/>
        <c:crosses val="autoZero"/>
        <c:auto val="1"/>
        <c:lblAlgn val="ctr"/>
        <c:lblOffset val="100"/>
        <c:noMultiLvlLbl val="0"/>
      </c:catAx>
      <c:valAx>
        <c:axId val="680925552"/>
        <c:scaling>
          <c:orientation val="minMax"/>
          <c:max val="0.30000000000000004"/>
          <c:min val="-0.1"/>
        </c:scaling>
        <c:delete val="1"/>
        <c:axPos val="t"/>
        <c:numFmt formatCode="0.0%" sourceLinked="1"/>
        <c:majorTickMark val="out"/>
        <c:minorTickMark val="none"/>
        <c:tickLblPos val="nextTo"/>
        <c:crossAx val="5915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850792054697335E-2"/>
          <c:y val="0.12095927325292757"/>
          <c:w val="0.91562800901121955"/>
          <c:h val="0.69868189438961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saldo!$B$5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saldo!$A$12:$A$16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saldo!$B$12:$B$16</c:f>
              <c:numCache>
                <c:formatCode>_-* #,##0_-;\-* #,##0_-;_-* "-"??_-;_-@_-</c:formatCode>
                <c:ptCount val="5"/>
                <c:pt idx="0">
                  <c:v>3611.0470089999999</c:v>
                </c:pt>
                <c:pt idx="1">
                  <c:v>4221.703692</c:v>
                </c:pt>
                <c:pt idx="2">
                  <c:v>5036.4364020000003</c:v>
                </c:pt>
                <c:pt idx="3">
                  <c:v>5469.7348570000004</c:v>
                </c:pt>
                <c:pt idx="4">
                  <c:v>5939.3151749999997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7-489F-9C04-B65C638DD3CC}"/>
            </c:ext>
          </c:extLst>
        </c:ser>
        <c:ser>
          <c:idx val="1"/>
          <c:order val="1"/>
          <c:tx>
            <c:strRef>
              <c:f>saldo!$C$5</c:f>
              <c:strCache>
                <c:ptCount val="1"/>
                <c:pt idx="0">
                  <c:v>import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numRef>
              <c:f>saldo!$A$12:$A$16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saldo!$C$12:$C$16</c:f>
              <c:numCache>
                <c:formatCode>_-* #,##0_-;\-* #,##0_-;_-* "-"??_-;_-@_-</c:formatCode>
                <c:ptCount val="5"/>
                <c:pt idx="0">
                  <c:v>3390.7550299999998</c:v>
                </c:pt>
                <c:pt idx="1">
                  <c:v>3600.8889869999998</c:v>
                </c:pt>
                <c:pt idx="2">
                  <c:v>4881.916365</c:v>
                </c:pt>
                <c:pt idx="3">
                  <c:v>4872.5451400000002</c:v>
                </c:pt>
                <c:pt idx="4">
                  <c:v>5346.8339580000002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7-489F-9C04-B65C638DD3CC}"/>
            </c:ext>
          </c:extLst>
        </c:ser>
        <c:ser>
          <c:idx val="2"/>
          <c:order val="2"/>
          <c:tx>
            <c:strRef>
              <c:f>saldo!$D$5</c:f>
              <c:strCache>
                <c:ptCount val="1"/>
                <c:pt idx="0">
                  <c:v>saldo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1859C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saldo!$A$12:$A$16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saldo!$D$12:$D$16</c:f>
              <c:numCache>
                <c:formatCode>_-* #,##0_-;\-* #,##0_-;_-* "-"??_-;_-@_-</c:formatCode>
                <c:ptCount val="5"/>
                <c:pt idx="0">
                  <c:v>220.29197900000008</c:v>
                </c:pt>
                <c:pt idx="1">
                  <c:v>620.81470500000023</c:v>
                </c:pt>
                <c:pt idx="2">
                  <c:v>154.52003700000023</c:v>
                </c:pt>
                <c:pt idx="3">
                  <c:v>597.18971699999997</c:v>
                </c:pt>
                <c:pt idx="4">
                  <c:v>592.48121700000002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87-489F-9C04-B65C638DD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595328"/>
        <c:axId val="851596576"/>
      </c:barChart>
      <c:catAx>
        <c:axId val="85159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851596576"/>
        <c:crosses val="autoZero"/>
        <c:auto val="1"/>
        <c:lblAlgn val="ctr"/>
        <c:lblOffset val="100"/>
        <c:noMultiLvlLbl val="0"/>
      </c:catAx>
      <c:valAx>
        <c:axId val="8515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8515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b="1"/>
              <a:t>Migliaia di tonnellate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2723355187937323E-2"/>
          <c:y val="0.12797669372829043"/>
          <c:w val="0.94626902083821318"/>
          <c:h val="0.76812874134588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export!$L$2:$P$2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export!$L$4:$P$4</c:f>
              <c:numCache>
                <c:formatCode>#,##0</c:formatCode>
                <c:ptCount val="5"/>
                <c:pt idx="0">
                  <c:v>470.74484699999999</c:v>
                </c:pt>
                <c:pt idx="1">
                  <c:v>535.53260999999998</c:v>
                </c:pt>
                <c:pt idx="2">
                  <c:v>566.23900500000002</c:v>
                </c:pt>
                <c:pt idx="3">
                  <c:v>593.87519799999995</c:v>
                </c:pt>
                <c:pt idx="4">
                  <c:v>657.63928500000009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7-4EA3-924D-013D357E9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881200"/>
        <c:axId val="451881760"/>
      </c:barChart>
      <c:catAx>
        <c:axId val="45188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451881760"/>
        <c:crosses val="autoZero"/>
        <c:auto val="1"/>
        <c:lblAlgn val="ctr"/>
        <c:lblOffset val="100"/>
        <c:noMultiLvlLbl val="0"/>
      </c:catAx>
      <c:valAx>
        <c:axId val="45188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5188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b="1"/>
              <a:t>Milioni di euro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4522856376458763E-2"/>
          <c:y val="0.12797669372829043"/>
          <c:w val="0.94446951407917479"/>
          <c:h val="0.76812874134588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export!$L$2:$P$2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export!$L$3:$P$3</c:f>
              <c:numCache>
                <c:formatCode>#,##0</c:formatCode>
                <c:ptCount val="5"/>
                <c:pt idx="0">
                  <c:v>3189.0353599999999</c:v>
                </c:pt>
                <c:pt idx="1">
                  <c:v>3694.534827</c:v>
                </c:pt>
                <c:pt idx="2">
                  <c:v>4435.5743510000002</c:v>
                </c:pt>
                <c:pt idx="3">
                  <c:v>4946.7455799999998</c:v>
                </c:pt>
                <c:pt idx="4">
                  <c:v>5403.7263839999996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6-47F8-BB60-79E653793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881200"/>
        <c:axId val="451881760"/>
      </c:barChart>
      <c:catAx>
        <c:axId val="45188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451881760"/>
        <c:crosses val="autoZero"/>
        <c:auto val="1"/>
        <c:lblAlgn val="ctr"/>
        <c:lblOffset val="100"/>
        <c:noMultiLvlLbl val="0"/>
      </c:catAx>
      <c:valAx>
        <c:axId val="45188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5188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89535880087059"/>
          <c:y val="0.1131403050945748"/>
          <c:w val="0.56069365203223476"/>
          <c:h val="0.76729967577582214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1D-42D6-9B5E-7E703DA4F5E7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21D-42D6-9B5E-7E703DA4F5E7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21D-42D6-9B5E-7E703DA4F5E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21D-42D6-9B5E-7E703DA4F5E7}"/>
              </c:ext>
            </c:extLst>
          </c:dPt>
          <c:dLbls>
            <c:dLbl>
              <c:idx val="0"/>
              <c:layout>
                <c:manualLayout>
                  <c:x val="0.17703147466926983"/>
                  <c:y val="-9.474613736410639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31859C"/>
                      </a:solidFill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D-42D6-9B5E-7E703DA4F5E7}"/>
                </c:ext>
              </c:extLst>
            </c:dLbl>
            <c:dLbl>
              <c:idx val="1"/>
              <c:layout>
                <c:manualLayout>
                  <c:x val="0.18140358584492058"/>
                  <c:y val="-2.66590177945766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D-42D6-9B5E-7E703DA4F5E7}"/>
                </c:ext>
              </c:extLst>
            </c:dLbl>
            <c:dLbl>
              <c:idx val="2"/>
              <c:layout>
                <c:manualLayout>
                  <c:x val="0.16403580183107741"/>
                  <c:y val="0.1335694408356774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1D-42D6-9B5E-7E703DA4F5E7}"/>
                </c:ext>
              </c:extLst>
            </c:dLbl>
            <c:dLbl>
              <c:idx val="3"/>
              <c:layout>
                <c:manualLayout>
                  <c:x val="-7.4494540659201663E-2"/>
                  <c:y val="0.24130278119890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1D-42D6-9B5E-7E703DA4F5E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PPB_fatturato!$A$16:$A$19</c:f>
              <c:strCache>
                <c:ptCount val="4"/>
                <c:pt idx="0">
                  <c:v>latte vaccino e bufalino</c:v>
                </c:pt>
                <c:pt idx="1">
                  <c:v>latte ovicaprino</c:v>
                </c:pt>
                <c:pt idx="2">
                  <c:v>altri prodotti zootecnici</c:v>
                </c:pt>
                <c:pt idx="3">
                  <c:v>prodotti agricoli vegetali</c:v>
                </c:pt>
              </c:strCache>
            </c:strRef>
          </c:cat>
          <c:val>
            <c:numRef>
              <c:f>PPB_fatturato!$B$16:$B$19</c:f>
              <c:numCache>
                <c:formatCode>_-* #,##0_-;\-* #,##0_-;_-* "-"??_-;_-@_-</c:formatCode>
                <c:ptCount val="4"/>
                <c:pt idx="0">
                  <c:v>7113523</c:v>
                </c:pt>
                <c:pt idx="1">
                  <c:v>754853</c:v>
                </c:pt>
                <c:pt idx="2">
                  <c:v>14840924</c:v>
                </c:pt>
                <c:pt idx="3">
                  <c:v>45646417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1D-42D6-9B5E-7E703DA4F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ova Light" panose="020B0304020202020204" pitchFamily="34" charset="0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56581202143118"/>
          <c:y val="0.16149131322535656"/>
          <c:w val="0.7741819591765905"/>
          <c:h val="0.7478770813345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53-4FFB-80AA-39AA5441C835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53-4FFB-80AA-39AA5441C835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53-4FFB-80AA-39AA5441C835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53-4FFB-80AA-39AA5441C835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453-4FFB-80AA-39AA5441C835}"/>
              </c:ext>
            </c:extLst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453-4FFB-80AA-39AA5441C835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453-4FFB-80AA-39AA5441C835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453-4FFB-80AA-39AA5441C835}"/>
              </c:ext>
            </c:extLst>
          </c:dPt>
          <c:dLbls>
            <c:dLbl>
              <c:idx val="0"/>
              <c:layout>
                <c:manualLayout>
                  <c:x val="-8.295601589692371E-2"/>
                  <c:y val="-1.44196106705120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53-4FFB-80AA-39AA5441C835}"/>
                </c:ext>
              </c:extLst>
            </c:dLbl>
            <c:dLbl>
              <c:idx val="1"/>
              <c:layout>
                <c:manualLayout>
                  <c:x val="-0.10545666750472271"/>
                  <c:y val="4.32588320115356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53-4FFB-80AA-39AA5441C835}"/>
                </c:ext>
              </c:extLst>
            </c:dLbl>
            <c:dLbl>
              <c:idx val="2"/>
              <c:layout>
                <c:manualLayout>
                  <c:x val="-8.6041061670929994E-2"/>
                  <c:y val="-4.3258832011535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53-4FFB-80AA-39AA5441C835}"/>
                </c:ext>
              </c:extLst>
            </c:dLbl>
            <c:dLbl>
              <c:idx val="3"/>
              <c:layout>
                <c:manualLayout>
                  <c:x val="-7.2122893212728578E-2"/>
                  <c:y val="-0.115318281681985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53-4FFB-80AA-39AA5441C835}"/>
                </c:ext>
              </c:extLst>
            </c:dLbl>
            <c:dLbl>
              <c:idx val="4"/>
              <c:layout>
                <c:manualLayout>
                  <c:x val="-1.2626116768284291E-16"/>
                  <c:y val="-5.26947830151368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53-4FFB-80AA-39AA5441C835}"/>
                </c:ext>
              </c:extLst>
            </c:dLbl>
            <c:dLbl>
              <c:idx val="5"/>
              <c:layout>
                <c:manualLayout>
                  <c:x val="2.2290963629546308E-2"/>
                  <c:y val="-4.61938621938185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53-4FFB-80AA-39AA5441C835}"/>
                </c:ext>
              </c:extLst>
            </c:dLbl>
            <c:dLbl>
              <c:idx val="6"/>
              <c:layout>
                <c:manualLayout>
                  <c:x val="1.464675937565604E-2"/>
                  <c:y val="2.40326844508531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53-4FFB-80AA-39AA5441C835}"/>
                </c:ext>
              </c:extLst>
            </c:dLbl>
            <c:dLbl>
              <c:idx val="7"/>
              <c:layout>
                <c:manualLayout>
                  <c:x val="-3.0620722742611566E-2"/>
                  <c:y val="0.1444489229761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53-4FFB-80AA-39AA5441C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export!$G$30:$G$37</c:f>
              <c:strCache>
                <c:ptCount val="8"/>
                <c:pt idx="0">
                  <c:v>freschi e latticini</c:v>
                </c:pt>
                <c:pt idx="1">
                  <c:v> duri</c:v>
                </c:pt>
                <c:pt idx="2">
                  <c:v> grattugiati</c:v>
                </c:pt>
                <c:pt idx="3">
                  <c:v> erborinati</c:v>
                </c:pt>
                <c:pt idx="4">
                  <c:v> vari</c:v>
                </c:pt>
                <c:pt idx="5">
                  <c:v> semiduri</c:v>
                </c:pt>
                <c:pt idx="6">
                  <c:v> fusi</c:v>
                </c:pt>
                <c:pt idx="7">
                  <c:v> molli</c:v>
                </c:pt>
              </c:strCache>
            </c:strRef>
          </c:cat>
          <c:val>
            <c:numRef>
              <c:f>export!$I$30:$I$37</c:f>
              <c:numCache>
                <c:formatCode>#,##0</c:formatCode>
                <c:ptCount val="8"/>
                <c:pt idx="0">
                  <c:v>331382.52399999998</c:v>
                </c:pt>
                <c:pt idx="1">
                  <c:v>163490.56899999999</c:v>
                </c:pt>
                <c:pt idx="2">
                  <c:v>74997.755999999994</c:v>
                </c:pt>
                <c:pt idx="3">
                  <c:v>29390.383000000002</c:v>
                </c:pt>
                <c:pt idx="4">
                  <c:v>24965.024000000001</c:v>
                </c:pt>
                <c:pt idx="5">
                  <c:v>20421.482</c:v>
                </c:pt>
                <c:pt idx="6">
                  <c:v>9319.5190000000002</c:v>
                </c:pt>
                <c:pt idx="7">
                  <c:v>3672.0279999999998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53-4FFB-80AA-39AA5441C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export!$A$47:$A$51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export!$B$47:$B$51</c:f>
              <c:numCache>
                <c:formatCode>#,##0</c:formatCode>
                <c:ptCount val="5"/>
                <c:pt idx="0">
                  <c:v>98.996112999999994</c:v>
                </c:pt>
                <c:pt idx="1">
                  <c:v>105.69090799999999</c:v>
                </c:pt>
                <c:pt idx="2">
                  <c:v>107.248561</c:v>
                </c:pt>
                <c:pt idx="3">
                  <c:v>112.147515</c:v>
                </c:pt>
                <c:pt idx="4">
                  <c:v>121.87639900000001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8-4D04-907C-0DDF46AAD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492536"/>
        <c:axId val="370499752"/>
      </c:barChart>
      <c:catAx>
        <c:axId val="37049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370499752"/>
        <c:crosses val="autoZero"/>
        <c:auto val="1"/>
        <c:lblAlgn val="ctr"/>
        <c:lblOffset val="100"/>
        <c:noMultiLvlLbl val="0"/>
      </c:catAx>
      <c:valAx>
        <c:axId val="370499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7049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1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281949082990012"/>
          <c:y val="0.13269385401969264"/>
          <c:w val="0.78491118370265633"/>
          <c:h val="0.7573858722861953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F0-4D6F-B715-B5FD74F483EE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F0-4D6F-B715-B5FD74F483EE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F0-4D6F-B715-B5FD74F483E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F0-4D6F-B715-B5FD74F483EE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F0-4D6F-B715-B5FD74F483EE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BF0-4D6F-B715-B5FD74F483EE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BF0-4D6F-B715-B5FD74F483EE}"/>
              </c:ext>
            </c:extLst>
          </c:dPt>
          <c:dLbls>
            <c:dLbl>
              <c:idx val="3"/>
              <c:layout>
                <c:manualLayout>
                  <c:x val="-1.3888888888888888E-2"/>
                  <c:y val="1.38888888888889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F0-4D6F-B715-B5FD74F483EE}"/>
                </c:ext>
              </c:extLst>
            </c:dLbl>
            <c:dLbl>
              <c:idx val="4"/>
              <c:layout>
                <c:manualLayout>
                  <c:x val="-2.7777777777777804E-2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0-4D6F-B715-B5FD74F483EE}"/>
                </c:ext>
              </c:extLst>
            </c:dLbl>
            <c:dLbl>
              <c:idx val="5"/>
              <c:layout>
                <c:manualLayout>
                  <c:x val="1.4086687306501549E-2"/>
                  <c:y val="-2.73639012902349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F0-4D6F-B715-B5FD74F483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export!$A$30:$A$36</c:f>
              <c:strCache>
                <c:ptCount val="7"/>
                <c:pt idx="0">
                  <c:v>Francia</c:v>
                </c:pt>
                <c:pt idx="1">
                  <c:v>Germania</c:v>
                </c:pt>
                <c:pt idx="2">
                  <c:v>Regno Unito</c:v>
                </c:pt>
                <c:pt idx="3">
                  <c:v>Stati Uniti</c:v>
                </c:pt>
                <c:pt idx="4">
                  <c:v>Spagna</c:v>
                </c:pt>
                <c:pt idx="5">
                  <c:v>Belgio</c:v>
                </c:pt>
                <c:pt idx="6">
                  <c:v>Altri</c:v>
                </c:pt>
              </c:strCache>
            </c:strRef>
          </c:cat>
          <c:val>
            <c:numRef>
              <c:f>export!$B$30:$B$36</c:f>
              <c:numCache>
                <c:formatCode>_-* #,##0_-;\-* #,##0_-;_-* "-"??_-;_-@_-</c:formatCode>
                <c:ptCount val="7"/>
                <c:pt idx="0">
                  <c:v>146442.89300000001</c:v>
                </c:pt>
                <c:pt idx="1">
                  <c:v>89908.664000000004</c:v>
                </c:pt>
                <c:pt idx="2">
                  <c:v>43046.245999999999</c:v>
                </c:pt>
                <c:pt idx="3">
                  <c:v>40877.853999999999</c:v>
                </c:pt>
                <c:pt idx="4">
                  <c:v>40210.387999999999</c:v>
                </c:pt>
                <c:pt idx="5">
                  <c:v>29992.188999999998</c:v>
                </c:pt>
                <c:pt idx="6">
                  <c:v>267161.05100000004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F0-4D6F-B715-B5FD74F4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621936602187"/>
          <c:y val="4.3998264607802831E-2"/>
          <c:w val="0.83341454515494984"/>
          <c:h val="0.83969167083645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9D3-4B8F-A2A9-489C9D0177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D3-4B8F-A2A9-489C9D0177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D3-4B8F-A2A9-489C9D0177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9D3-4B8F-A2A9-489C9D0177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'competitività prezzi'!$I$32:$I$36</c:f>
              <c:strCache>
                <c:ptCount val="5"/>
                <c:pt idx="0">
                  <c:v>Italia</c:v>
                </c:pt>
                <c:pt idx="1">
                  <c:v>Germania</c:v>
                </c:pt>
                <c:pt idx="2">
                  <c:v>Paesi Bassi</c:v>
                </c:pt>
                <c:pt idx="3">
                  <c:v>Belgio</c:v>
                </c:pt>
                <c:pt idx="4">
                  <c:v>Regno Unito</c:v>
                </c:pt>
              </c:strCache>
            </c:strRef>
          </c:cat>
          <c:val>
            <c:numRef>
              <c:f>'competitività prezzi'!$K$32:$K$36</c:f>
              <c:numCache>
                <c:formatCode>0.00</c:formatCode>
                <c:ptCount val="5"/>
                <c:pt idx="0">
                  <c:v>7.0810000000000004</c:v>
                </c:pt>
                <c:pt idx="1">
                  <c:v>4.6520000000000001</c:v>
                </c:pt>
                <c:pt idx="2">
                  <c:v>5.3570000000000002</c:v>
                </c:pt>
                <c:pt idx="3">
                  <c:v>5.0640000000000001</c:v>
                </c:pt>
                <c:pt idx="4">
                  <c:v>5.0019999999999998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3-4B8F-A2A9-489C9D017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755344"/>
        <c:axId val="240755904"/>
      </c:barChart>
      <c:lineChart>
        <c:grouping val="standard"/>
        <c:varyColors val="0"/>
        <c:ser>
          <c:idx val="1"/>
          <c:order val="1"/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strRef>
              <c:f>'competitività prezzi'!$I$32:$I$36</c:f>
              <c:strCache>
                <c:ptCount val="5"/>
                <c:pt idx="0">
                  <c:v>Italia</c:v>
                </c:pt>
                <c:pt idx="1">
                  <c:v>Germania</c:v>
                </c:pt>
                <c:pt idx="2">
                  <c:v>Paesi Bassi</c:v>
                </c:pt>
                <c:pt idx="3">
                  <c:v>Belgio</c:v>
                </c:pt>
                <c:pt idx="4">
                  <c:v>Regno Unito</c:v>
                </c:pt>
              </c:strCache>
            </c:strRef>
          </c:cat>
          <c:val>
            <c:numRef>
              <c:f>'competitività prezzi'!$L$32:$L$36</c:f>
              <c:numCache>
                <c:formatCode>_(* #,##0.00_);_(* \(#,##0.00\);_(* "-"??_);_(@_)</c:formatCode>
                <c:ptCount val="5"/>
                <c:pt idx="0">
                  <c:v>5.7450000000000001</c:v>
                </c:pt>
                <c:pt idx="1">
                  <c:v>5.7450000000000001</c:v>
                </c:pt>
                <c:pt idx="2">
                  <c:v>5.7450000000000001</c:v>
                </c:pt>
                <c:pt idx="3">
                  <c:v>5.7450000000000001</c:v>
                </c:pt>
                <c:pt idx="4">
                  <c:v>5.7450000000000001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D3-4B8F-A2A9-489C9D0177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755344"/>
        <c:axId val="240755904"/>
      </c:lineChart>
      <c:catAx>
        <c:axId val="24075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 rtl="1">
              <a:defRPr/>
            </a:pPr>
            <a:endParaRPr lang="it-IT"/>
          </a:p>
        </c:txPr>
        <c:crossAx val="24075590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407559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40755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Nova Light" panose="020B0304020202020204" pitchFamily="34" charset="0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21612370788002"/>
          <c:y val="4.3998264607802831E-2"/>
          <c:w val="0.87496068252036863"/>
          <c:h val="0.882688946912548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ED-43C7-8973-2F689870FAB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70ED-43C7-8973-2F689870FAB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0ED-43C7-8973-2F689870FAB1}"/>
              </c:ext>
            </c:extLst>
          </c:dPt>
          <c:dLbls>
            <c:dLbl>
              <c:idx val="1"/>
              <c:layout>
                <c:manualLayout>
                  <c:x val="0"/>
                  <c:y val="6.1347431078152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ED-43C7-8973-2F689870FAB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0ED-43C7-8973-2F689870FA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'competitività prezzi'!$I$10:$I$14</c:f>
              <c:strCache>
                <c:ptCount val="5"/>
                <c:pt idx="0">
                  <c:v>Paesi bassi</c:v>
                </c:pt>
                <c:pt idx="1">
                  <c:v>Francia</c:v>
                </c:pt>
                <c:pt idx="2">
                  <c:v>Italia</c:v>
                </c:pt>
                <c:pt idx="3">
                  <c:v>Austria</c:v>
                </c:pt>
                <c:pt idx="4">
                  <c:v>Danimarca</c:v>
                </c:pt>
              </c:strCache>
            </c:strRef>
          </c:cat>
          <c:val>
            <c:numRef>
              <c:f>'competitività prezzi'!$K$10:$K$14</c:f>
              <c:numCache>
                <c:formatCode>0.00</c:formatCode>
                <c:ptCount val="5"/>
                <c:pt idx="0">
                  <c:v>5.0279999999999996</c:v>
                </c:pt>
                <c:pt idx="1">
                  <c:v>7.2270000000000003</c:v>
                </c:pt>
                <c:pt idx="2">
                  <c:v>9.048</c:v>
                </c:pt>
                <c:pt idx="3">
                  <c:v>5.6360000000000001</c:v>
                </c:pt>
                <c:pt idx="4">
                  <c:v>3.698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ED-43C7-8973-2F689870F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751984"/>
        <c:axId val="240752544"/>
      </c:barChart>
      <c:lineChart>
        <c:grouping val="standard"/>
        <c:varyColors val="0"/>
        <c:ser>
          <c:idx val="1"/>
          <c:order val="1"/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strRef>
              <c:f>'competitività prezzi'!$I$10:$I$14</c:f>
              <c:strCache>
                <c:ptCount val="5"/>
                <c:pt idx="0">
                  <c:v>Paesi bassi</c:v>
                </c:pt>
                <c:pt idx="1">
                  <c:v>Francia</c:v>
                </c:pt>
                <c:pt idx="2">
                  <c:v>Italia</c:v>
                </c:pt>
                <c:pt idx="3">
                  <c:v>Austria</c:v>
                </c:pt>
                <c:pt idx="4">
                  <c:v>Danimarca</c:v>
                </c:pt>
              </c:strCache>
            </c:strRef>
          </c:cat>
          <c:val>
            <c:numRef>
              <c:f>'competitività prezzi'!$L$10:$L$14</c:f>
              <c:numCache>
                <c:formatCode>_(* #,##0.00_);_(* \(#,##0.00\);_(* "-"??_);_(@_)</c:formatCode>
                <c:ptCount val="5"/>
                <c:pt idx="0">
                  <c:v>5.8289999999999997</c:v>
                </c:pt>
                <c:pt idx="1">
                  <c:v>5.8289999999999997</c:v>
                </c:pt>
                <c:pt idx="2">
                  <c:v>5.8289999999999997</c:v>
                </c:pt>
                <c:pt idx="3">
                  <c:v>5.8289999999999997</c:v>
                </c:pt>
                <c:pt idx="4">
                  <c:v>5.8289999999999997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ED-43C7-8973-2F689870F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751984"/>
        <c:axId val="240752544"/>
      </c:lineChart>
      <c:catAx>
        <c:axId val="24075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 rtl="1">
              <a:defRPr/>
            </a:pPr>
            <a:endParaRPr lang="it-IT"/>
          </a:p>
        </c:txPr>
        <c:crossAx val="24075254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40752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40751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Nova Light" panose="020B0304020202020204" pitchFamily="34" charset="0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41034128688529E-2"/>
          <c:y val="4.8644023651669033E-2"/>
          <c:w val="0.89576899446927172"/>
          <c:h val="0.870404168509528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127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  <a:ln w="1270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3C7-4F50-B2A1-284DB557EB6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C7-4F50-B2A1-284DB557EB6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3C7-4F50-B2A1-284DB557EB6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3C7-4F50-B2A1-284DB557EB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C7-4F50-B2A1-284DB557EB66}"/>
                </c:ext>
              </c:extLst>
            </c:dLbl>
            <c:dLbl>
              <c:idx val="1"/>
              <c:layout>
                <c:manualLayout>
                  <c:x val="-3.8105078871693064E-17"/>
                  <c:y val="6.2988136409092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C7-4F50-B2A1-284DB557EB66}"/>
                </c:ext>
              </c:extLst>
            </c:dLbl>
            <c:dLbl>
              <c:idx val="2"/>
              <c:layout>
                <c:manualLayout>
                  <c:x val="0"/>
                  <c:y val="0.109245206820413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C7-4F50-B2A1-284DB557EB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'competitività prezzi'!$I$54:$I$58</c:f>
              <c:strCache>
                <c:ptCount val="5"/>
                <c:pt idx="0">
                  <c:v>Italia</c:v>
                </c:pt>
                <c:pt idx="1">
                  <c:v>Francia</c:v>
                </c:pt>
                <c:pt idx="2">
                  <c:v>Spagna</c:v>
                </c:pt>
                <c:pt idx="3">
                  <c:v>Paesi Bassi</c:v>
                </c:pt>
                <c:pt idx="4">
                  <c:v>Svizzera</c:v>
                </c:pt>
              </c:strCache>
              <c:extLst/>
            </c:strRef>
          </c:cat>
          <c:val>
            <c:numRef>
              <c:f>'competitività prezzi'!$K$54:$K$58</c:f>
              <c:numCache>
                <c:formatCode>0.00</c:formatCode>
                <c:ptCount val="5"/>
                <c:pt idx="0">
                  <c:v>11.884</c:v>
                </c:pt>
                <c:pt idx="1">
                  <c:v>9.5139999999999993</c:v>
                </c:pt>
                <c:pt idx="2">
                  <c:v>7.5</c:v>
                </c:pt>
                <c:pt idx="3">
                  <c:v>6.9859999999999998</c:v>
                </c:pt>
                <c:pt idx="4">
                  <c:v>12.724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43C7-4F50-B2A1-284DB557EB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0758704"/>
        <c:axId val="240759264"/>
      </c:barChart>
      <c:lineChart>
        <c:grouping val="standard"/>
        <c:varyColors val="0"/>
        <c:ser>
          <c:idx val="1"/>
          <c:order val="1"/>
          <c:spPr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strRef>
              <c:f>'competitività prezzi'!$I$54:$I$58</c:f>
              <c:strCache>
                <c:ptCount val="5"/>
                <c:pt idx="0">
                  <c:v>Italia</c:v>
                </c:pt>
                <c:pt idx="1">
                  <c:v>Francia</c:v>
                </c:pt>
                <c:pt idx="2">
                  <c:v>Spagna</c:v>
                </c:pt>
                <c:pt idx="3">
                  <c:v>Paesi Bassi</c:v>
                </c:pt>
                <c:pt idx="4">
                  <c:v>Svizzera</c:v>
                </c:pt>
              </c:strCache>
              <c:extLst/>
            </c:strRef>
          </c:cat>
          <c:val>
            <c:numRef>
              <c:f>'competitività prezzi'!$L$54:$L$58</c:f>
              <c:numCache>
                <c:formatCode>_(* #,##0.00_);_(* \(#,##0.00\);_(* "-"??_);_(@_)</c:formatCode>
                <c:ptCount val="5"/>
                <c:pt idx="0">
                  <c:v>8.5779999999999994</c:v>
                </c:pt>
                <c:pt idx="1">
                  <c:v>8.5779999999999994</c:v>
                </c:pt>
                <c:pt idx="2">
                  <c:v>8.5779999999999994</c:v>
                </c:pt>
                <c:pt idx="3">
                  <c:v>8.5779999999999994</c:v>
                </c:pt>
                <c:pt idx="4">
                  <c:v>8.5779999999999994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43C7-4F50-B2A1-284DB557EB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758704"/>
        <c:axId val="240759264"/>
      </c:lineChart>
      <c:catAx>
        <c:axId val="24075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 rtl="1">
              <a:defRPr/>
            </a:pPr>
            <a:endParaRPr lang="it-IT"/>
          </a:p>
        </c:txPr>
        <c:crossAx val="240759264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407592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4075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 Nova Cond" panose="020B0506020202020204" pitchFamily="34" charset="0"/>
          <a:ea typeface="Arial"/>
          <a:cs typeface="Arial"/>
        </a:defRPr>
      </a:pPr>
      <a:endParaRPr lang="it-IT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import_latte_paesi!$L$2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import_latte_paesi!$J$3:$J$8</c:f>
              <c:strCache>
                <c:ptCount val="6"/>
                <c:pt idx="0">
                  <c:v>Germania</c:v>
                </c:pt>
                <c:pt idx="1">
                  <c:v>Slovenia</c:v>
                </c:pt>
                <c:pt idx="2">
                  <c:v>Francia</c:v>
                </c:pt>
                <c:pt idx="3">
                  <c:v>Austria</c:v>
                </c:pt>
                <c:pt idx="4">
                  <c:v>Ungheria</c:v>
                </c:pt>
                <c:pt idx="5">
                  <c:v>Slovacchia</c:v>
                </c:pt>
              </c:strCache>
            </c:strRef>
          </c:cat>
          <c:val>
            <c:numRef>
              <c:f>import_latte_paesi!$L$3:$L$8</c:f>
              <c:numCache>
                <c:formatCode>0.00</c:formatCode>
                <c:ptCount val="6"/>
                <c:pt idx="0">
                  <c:v>0.39789830250399433</c:v>
                </c:pt>
                <c:pt idx="1">
                  <c:v>0.4774679691935248</c:v>
                </c:pt>
                <c:pt idx="2">
                  <c:v>0.41483582875788116</c:v>
                </c:pt>
                <c:pt idx="3">
                  <c:v>0.36893915095538421</c:v>
                </c:pt>
                <c:pt idx="4">
                  <c:v>0.46376523538885928</c:v>
                </c:pt>
                <c:pt idx="5">
                  <c:v>0.44403000446570229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A5A-BFC8-9D1F099F28D9}"/>
            </c:ext>
          </c:extLst>
        </c:ser>
        <c:ser>
          <c:idx val="1"/>
          <c:order val="1"/>
          <c:tx>
            <c:strRef>
              <c:f>import_latte_paesi!$K$2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import_latte_paesi!$J$3:$J$8</c:f>
              <c:strCache>
                <c:ptCount val="6"/>
                <c:pt idx="0">
                  <c:v>Germania</c:v>
                </c:pt>
                <c:pt idx="1">
                  <c:v>Slovenia</c:v>
                </c:pt>
                <c:pt idx="2">
                  <c:v>Francia</c:v>
                </c:pt>
                <c:pt idx="3">
                  <c:v>Austria</c:v>
                </c:pt>
                <c:pt idx="4">
                  <c:v>Ungheria</c:v>
                </c:pt>
                <c:pt idx="5">
                  <c:v>Slovacchia</c:v>
                </c:pt>
              </c:strCache>
            </c:strRef>
          </c:cat>
          <c:val>
            <c:numRef>
              <c:f>import_latte_paesi!$K$3:$K$8</c:f>
              <c:numCache>
                <c:formatCode>0.00</c:formatCode>
                <c:ptCount val="6"/>
                <c:pt idx="0">
                  <c:v>0.36843370535143544</c:v>
                </c:pt>
                <c:pt idx="1">
                  <c:v>0.47638952931673079</c:v>
                </c:pt>
                <c:pt idx="2">
                  <c:v>0.39747733033737787</c:v>
                </c:pt>
                <c:pt idx="3">
                  <c:v>0.34175703399746138</c:v>
                </c:pt>
                <c:pt idx="4">
                  <c:v>0.42368481579089612</c:v>
                </c:pt>
                <c:pt idx="5">
                  <c:v>0.40423540119067541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A5A-BFC8-9D1F099F2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0"/>
        <c:axId val="629847864"/>
        <c:axId val="629848848"/>
      </c:barChart>
      <c:catAx>
        <c:axId val="629847864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Light" panose="020B0304020202020204" pitchFamily="34" charset="0"/>
                    <a:ea typeface="+mn-ea"/>
                    <a:cs typeface="+mn-cs"/>
                  </a:defRPr>
                </a:pPr>
                <a:r>
                  <a:rPr lang="en-US"/>
                  <a:t>euro/100 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Light" panose="020B03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endParaRPr lang="it-IT"/>
          </a:p>
        </c:txPr>
        <c:crossAx val="629848848"/>
        <c:crosses val="autoZero"/>
        <c:auto val="1"/>
        <c:lblAlgn val="ctr"/>
        <c:lblOffset val="100"/>
        <c:noMultiLvlLbl val="0"/>
      </c:catAx>
      <c:valAx>
        <c:axId val="6298488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2984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 Nova Light" panose="020B0304020202020204" pitchFamily="34" charset="0"/>
        </a:defRPr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705027256208354E-2"/>
          <c:y val="0.1119547124498282"/>
          <c:w val="0.81089763779527568"/>
          <c:h val="0.7670987689721798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chemeClr val="accent5">
                  <a:shade val="4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81-4F78-8A92-087987D095EF}"/>
              </c:ext>
            </c:extLst>
          </c:dPt>
          <c:dPt>
            <c:idx val="1"/>
            <c:bubble3D val="0"/>
            <c:explosion val="7"/>
            <c:spPr>
              <a:solidFill>
                <a:schemeClr val="accent5">
                  <a:shade val="61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81-4F78-8A92-087987D095EF}"/>
              </c:ext>
            </c:extLst>
          </c:dPt>
          <c:dPt>
            <c:idx val="2"/>
            <c:bubble3D val="0"/>
            <c:explosion val="5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81-4F78-8A92-087987D095EF}"/>
              </c:ext>
            </c:extLst>
          </c:dPt>
          <c:dPt>
            <c:idx val="3"/>
            <c:bubble3D val="0"/>
            <c:explosion val="4"/>
            <c:spPr>
              <a:solidFill>
                <a:schemeClr val="accent5">
                  <a:shade val="9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81-4F78-8A92-087987D095EF}"/>
              </c:ext>
            </c:extLst>
          </c:dPt>
          <c:dPt>
            <c:idx val="4"/>
            <c:bubble3D val="0"/>
            <c:explosion val="3"/>
            <c:spPr>
              <a:solidFill>
                <a:schemeClr val="accent5">
                  <a:tint val="93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481-4F78-8A92-087987D095EF}"/>
              </c:ext>
            </c:extLst>
          </c:dPt>
          <c:dPt>
            <c:idx val="5"/>
            <c:bubble3D val="0"/>
            <c:explosion val="4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481-4F78-8A92-087987D095EF}"/>
              </c:ext>
            </c:extLst>
          </c:dPt>
          <c:dPt>
            <c:idx val="6"/>
            <c:bubble3D val="0"/>
            <c:explosion val="3"/>
            <c:spPr>
              <a:solidFill>
                <a:schemeClr val="accent5">
                  <a:tint val="62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481-4F78-8A92-087987D095EF}"/>
              </c:ext>
            </c:extLst>
          </c:dPt>
          <c:dPt>
            <c:idx val="7"/>
            <c:bubble3D val="0"/>
            <c:explosion val="8"/>
            <c:spPr>
              <a:solidFill>
                <a:schemeClr val="accent5">
                  <a:tint val="4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481-4F78-8A92-087987D095EF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481-4F78-8A92-087987D095EF}"/>
              </c:ext>
            </c:extLst>
          </c:dPt>
          <c:dLbls>
            <c:dLbl>
              <c:idx val="7"/>
              <c:layout>
                <c:manualLayout>
                  <c:x val="1.3888888888888888E-2"/>
                  <c:y val="-0.120370370370370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481-4F78-8A92-087987D09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'import formaggi_paese'!$A$4:$A$12</c:f>
              <c:strCache>
                <c:ptCount val="9"/>
                <c:pt idx="0">
                  <c:v>Germania</c:v>
                </c:pt>
                <c:pt idx="1">
                  <c:v>Paesi Bassi</c:v>
                </c:pt>
                <c:pt idx="2">
                  <c:v>Francia</c:v>
                </c:pt>
                <c:pt idx="3">
                  <c:v>Repubblica ceca</c:v>
                </c:pt>
                <c:pt idx="4">
                  <c:v>Belgio</c:v>
                </c:pt>
                <c:pt idx="5">
                  <c:v>Lituania</c:v>
                </c:pt>
                <c:pt idx="6">
                  <c:v>Spagna</c:v>
                </c:pt>
                <c:pt idx="7">
                  <c:v>Polonia</c:v>
                </c:pt>
                <c:pt idx="8">
                  <c:v>Altri</c:v>
                </c:pt>
              </c:strCache>
            </c:strRef>
          </c:cat>
          <c:val>
            <c:numRef>
              <c:f>'import formaggi_paese'!$H$4:$H$12</c:f>
              <c:numCache>
                <c:formatCode>0.0%</c:formatCode>
                <c:ptCount val="9"/>
                <c:pt idx="0">
                  <c:v>0.42866159353360472</c:v>
                </c:pt>
                <c:pt idx="1">
                  <c:v>8.6670577173365917E-2</c:v>
                </c:pt>
                <c:pt idx="2">
                  <c:v>7.6639011182797201E-2</c:v>
                </c:pt>
                <c:pt idx="3">
                  <c:v>7.1393863877919364E-2</c:v>
                </c:pt>
                <c:pt idx="4">
                  <c:v>6.0615189420704832E-2</c:v>
                </c:pt>
                <c:pt idx="5">
                  <c:v>5.4905581595363497E-2</c:v>
                </c:pt>
                <c:pt idx="6">
                  <c:v>3.8845840245488164E-2</c:v>
                </c:pt>
                <c:pt idx="7">
                  <c:v>3.2104382318828485E-2</c:v>
                </c:pt>
                <c:pt idx="8">
                  <c:v>0.18226834297075628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81-4F78-8A92-087987D09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1859C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prod_UE!$B$2:$F$2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prod_UE!$B$15:$F$15</c:f>
              <c:numCache>
                <c:formatCode>#,##0</c:formatCode>
                <c:ptCount val="5"/>
                <c:pt idx="0">
                  <c:v>144868.30012999999</c:v>
                </c:pt>
                <c:pt idx="1">
                  <c:v>144496.65000000002</c:v>
                </c:pt>
                <c:pt idx="2">
                  <c:v>144579.58399999997</c:v>
                </c:pt>
                <c:pt idx="3">
                  <c:v>144747.53</c:v>
                </c:pt>
                <c:pt idx="4">
                  <c:v>145224.15061344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B-4426-966D-72C94D104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343071"/>
        <c:axId val="627391551"/>
      </c:barChart>
      <c:catAx>
        <c:axId val="62734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627391551"/>
        <c:crosses val="autoZero"/>
        <c:auto val="1"/>
        <c:lblAlgn val="ctr"/>
        <c:lblOffset val="100"/>
        <c:noMultiLvlLbl val="0"/>
      </c:catAx>
      <c:valAx>
        <c:axId val="6273915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r>
                  <a:rPr lang="it-IT" dirty="0"/>
                  <a:t>tonnellate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1"/>
        <c:majorTickMark val="none"/>
        <c:minorTickMark val="none"/>
        <c:tickLblPos val="nextTo"/>
        <c:crossAx val="627343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prod_USA!$S$3</c:f>
              <c:strCache>
                <c:ptCount val="1"/>
                <c:pt idx="0">
                  <c:v>2023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prod_USA!$A$4:$A$15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prod_USA!$S$4:$S$15</c:f>
              <c:numCache>
                <c:formatCode>#,##0</c:formatCode>
                <c:ptCount val="12"/>
                <c:pt idx="0">
                  <c:v>8758</c:v>
                </c:pt>
                <c:pt idx="1">
                  <c:v>8037</c:v>
                </c:pt>
                <c:pt idx="2">
                  <c:v>8986</c:v>
                </c:pt>
                <c:pt idx="3">
                  <c:v>8711</c:v>
                </c:pt>
                <c:pt idx="4">
                  <c:v>9005</c:v>
                </c:pt>
                <c:pt idx="5">
                  <c:v>8595</c:v>
                </c:pt>
                <c:pt idx="6">
                  <c:v>8611</c:v>
                </c:pt>
                <c:pt idx="7">
                  <c:v>8540</c:v>
                </c:pt>
                <c:pt idx="8">
                  <c:v>8547</c:v>
                </c:pt>
                <c:pt idx="9">
                  <c:v>8457</c:v>
                </c:pt>
                <c:pt idx="10">
                  <c:v>8188</c:v>
                </c:pt>
                <c:pt idx="11">
                  <c:v>8542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CE-4D28-BC12-5BB5273524B7}"/>
            </c:ext>
          </c:extLst>
        </c:ser>
        <c:ser>
          <c:idx val="1"/>
          <c:order val="1"/>
          <c:tx>
            <c:strRef>
              <c:f>prod_USA!$T$3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prod_USA!$A$4:$A$15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prod_USA!$T$4:$T$15</c:f>
              <c:numCache>
                <c:formatCode>#,##0</c:formatCode>
                <c:ptCount val="12"/>
                <c:pt idx="0">
                  <c:v>8656</c:v>
                </c:pt>
                <c:pt idx="1">
                  <c:v>8249</c:v>
                </c:pt>
                <c:pt idx="2">
                  <c:v>8924</c:v>
                </c:pt>
                <c:pt idx="3">
                  <c:v>8655</c:v>
                </c:pt>
                <c:pt idx="4">
                  <c:v>8901</c:v>
                </c:pt>
                <c:pt idx="5">
                  <c:v>8449</c:v>
                </c:pt>
                <c:pt idx="6">
                  <c:v>8581</c:v>
                </c:pt>
                <c:pt idx="7">
                  <c:v>8576</c:v>
                </c:pt>
                <c:pt idx="8">
                  <c:v>8283</c:v>
                </c:pt>
                <c:pt idx="9">
                  <c:v>8516</c:v>
                </c:pt>
                <c:pt idx="10">
                  <c:v>8159</c:v>
                </c:pt>
                <c:pt idx="11">
                  <c:v>8502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8CE-4D28-BC12-5BB5273524B7}"/>
            </c:ext>
          </c:extLst>
        </c:ser>
        <c:ser>
          <c:idx val="2"/>
          <c:order val="2"/>
          <c:tx>
            <c:strRef>
              <c:f>prod_USA!$U$3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prod_USA!$A$4:$A$15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prod_USA!$U$4:$U$15</c:f>
              <c:numCache>
                <c:formatCode>#,##0</c:formatCode>
                <c:ptCount val="12"/>
                <c:pt idx="0">
                  <c:v>8697</c:v>
                </c:pt>
                <c:pt idx="1">
                  <c:v>8040</c:v>
                </c:pt>
                <c:pt idx="2">
                  <c:v>9015</c:v>
                </c:pt>
                <c:pt idx="3">
                  <c:v>8796</c:v>
                </c:pt>
                <c:pt idx="4">
                  <c:v>9104</c:v>
                </c:pt>
                <c:pt idx="5">
                  <c:v>8724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8CE-4D28-BC12-5BB52735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383824"/>
        <c:axId val="542384384"/>
      </c:lineChart>
      <c:catAx>
        <c:axId val="5423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2384384"/>
        <c:crosses val="autoZero"/>
        <c:auto val="1"/>
        <c:lblAlgn val="ctr"/>
        <c:lblOffset val="100"/>
        <c:noMultiLvlLbl val="0"/>
      </c:catAx>
      <c:valAx>
        <c:axId val="542384384"/>
        <c:scaling>
          <c:orientation val="minMax"/>
          <c:min val="7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2383824"/>
        <c:crosses val="autoZero"/>
        <c:crossBetween val="between"/>
        <c:majorUnit val="250"/>
      </c:valAx>
      <c:spPr>
        <a:blipFill dpi="0" rotWithShape="1">
          <a:blip xmlns:r="http://schemas.openxmlformats.org/officeDocument/2006/relationships" r:embed="rId3">
            <a:alphaModFix amt="30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'consegne anno'!$O$1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31859C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'consegne anno'!$A$9:$A$13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'consegne anno'!$O$9:$O$13</c:f>
              <c:numCache>
                <c:formatCode>_-* #,##0_-;\-* #,##0_-;_-* "-"??_-;_-@_-</c:formatCode>
                <c:ptCount val="5"/>
                <c:pt idx="0">
                  <c:v>12666.299000000001</c:v>
                </c:pt>
                <c:pt idx="1">
                  <c:v>13087.982999999998</c:v>
                </c:pt>
                <c:pt idx="2">
                  <c:v>13026.637000000001</c:v>
                </c:pt>
                <c:pt idx="3">
                  <c:v>12856.130000000001</c:v>
                </c:pt>
                <c:pt idx="4">
                  <c:v>13097.957999999999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0-432F-98AE-A3D01D3C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317056"/>
        <c:axId val="556317472"/>
      </c:barChart>
      <c:catAx>
        <c:axId val="5563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556317472"/>
        <c:crosses val="autoZero"/>
        <c:auto val="1"/>
        <c:lblAlgn val="ctr"/>
        <c:lblOffset val="100"/>
        <c:noMultiLvlLbl val="0"/>
      </c:catAx>
      <c:valAx>
        <c:axId val="556317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5563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prod_NZ!$R$3</c:f>
              <c:strCache>
                <c:ptCount val="1"/>
                <c:pt idx="0">
                  <c:v>2023</c:v>
                </c:pt>
              </c:strCache>
            </c:strRef>
          </c:tx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prod_NZ!$A$4:$A$15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prod_NZ!$R$4:$R$15</c:f>
              <c:numCache>
                <c:formatCode>#,##0</c:formatCode>
                <c:ptCount val="12"/>
                <c:pt idx="0">
                  <c:v>2352</c:v>
                </c:pt>
                <c:pt idx="1">
                  <c:v>1814</c:v>
                </c:pt>
                <c:pt idx="2">
                  <c:v>1815</c:v>
                </c:pt>
                <c:pt idx="3">
                  <c:v>1526</c:v>
                </c:pt>
                <c:pt idx="4">
                  <c:v>978</c:v>
                </c:pt>
                <c:pt idx="5" formatCode="General">
                  <c:v>230</c:v>
                </c:pt>
                <c:pt idx="6">
                  <c:v>286</c:v>
                </c:pt>
                <c:pt idx="7">
                  <c:v>1304</c:v>
                </c:pt>
                <c:pt idx="8">
                  <c:v>2497</c:v>
                </c:pt>
                <c:pt idx="9">
                  <c:v>3016</c:v>
                </c:pt>
                <c:pt idx="10">
                  <c:v>2820</c:v>
                </c:pt>
                <c:pt idx="11">
                  <c:v>2612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11C-4C37-8AD4-B1785B77AF57}"/>
            </c:ext>
          </c:extLst>
        </c:ser>
        <c:ser>
          <c:idx val="1"/>
          <c:order val="1"/>
          <c:tx>
            <c:strRef>
              <c:f>prod_NZ!$S$3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prod_NZ!$A$4:$A$15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prod_NZ!$S$4:$S$15</c:f>
              <c:numCache>
                <c:formatCode>#,##0</c:formatCode>
                <c:ptCount val="12"/>
                <c:pt idx="0">
                  <c:v>2324</c:v>
                </c:pt>
                <c:pt idx="1">
                  <c:v>1914</c:v>
                </c:pt>
                <c:pt idx="2">
                  <c:v>1752</c:v>
                </c:pt>
                <c:pt idx="3">
                  <c:v>1463</c:v>
                </c:pt>
                <c:pt idx="4">
                  <c:v>917</c:v>
                </c:pt>
                <c:pt idx="5" formatCode="General">
                  <c:v>228</c:v>
                </c:pt>
                <c:pt idx="6">
                  <c:v>310</c:v>
                </c:pt>
                <c:pt idx="7">
                  <c:v>1418</c:v>
                </c:pt>
                <c:pt idx="8">
                  <c:v>2600</c:v>
                </c:pt>
                <c:pt idx="9">
                  <c:v>3078</c:v>
                </c:pt>
                <c:pt idx="10">
                  <c:v>2878</c:v>
                </c:pt>
                <c:pt idx="11">
                  <c:v>2649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11C-4C37-8AD4-B1785B77AF57}"/>
            </c:ext>
          </c:extLst>
        </c:ser>
        <c:ser>
          <c:idx val="2"/>
          <c:order val="2"/>
          <c:tx>
            <c:strRef>
              <c:f>prod_NZ!$T$3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prod_NZ!$A$4:$A$15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prod_NZ!$T$4:$T$15</c:f>
              <c:numCache>
                <c:formatCode>#,##0</c:formatCode>
                <c:ptCount val="12"/>
                <c:pt idx="0">
                  <c:v>2385</c:v>
                </c:pt>
                <c:pt idx="1">
                  <c:v>1865</c:v>
                </c:pt>
                <c:pt idx="2">
                  <c:v>1763</c:v>
                </c:pt>
                <c:pt idx="3">
                  <c:v>1456</c:v>
                </c:pt>
                <c:pt idx="4">
                  <c:v>987</c:v>
                </c:pt>
                <c:pt idx="5" formatCode="General">
                  <c:v>261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11C-4C37-8AD4-B1785B77A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445824"/>
        <c:axId val="542446384"/>
      </c:lineChart>
      <c:catAx>
        <c:axId val="54244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2446384"/>
        <c:crosses val="autoZero"/>
        <c:auto val="1"/>
        <c:lblAlgn val="ctr"/>
        <c:lblOffset val="100"/>
        <c:noMultiLvlLbl val="0"/>
      </c:catAx>
      <c:valAx>
        <c:axId val="542446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2445824"/>
        <c:crosses val="autoZero"/>
        <c:crossBetween val="between"/>
      </c:valAx>
      <c:spPr>
        <a:blipFill dpi="0" rotWithShape="1">
          <a:blip xmlns:r="http://schemas.openxmlformats.org/officeDocument/2006/relationships" r:embed="rId3">
            <a:alphaModFix amt="22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12889389650958E-2"/>
          <c:y val="4.0259052739359091E-2"/>
          <c:w val="0.94966888515768078"/>
          <c:h val="0.72985945066133495"/>
        </c:manualLayout>
      </c:layout>
      <c:lineChart>
        <c:grouping val="standard"/>
        <c:varyColors val="0"/>
        <c:ser>
          <c:idx val="0"/>
          <c:order val="0"/>
          <c:tx>
            <c:strRef>
              <c:f>'prezzi UE'!$D$2</c:f>
              <c:strCache>
                <c:ptCount val="1"/>
                <c:pt idx="0">
                  <c:v> Burro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'prezzi UE'!$B$160:$C$335</c:f>
              <c:multiLvlStrCache>
                <c:ptCount val="17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  <c:pt idx="174">
                    <c:v>19</c:v>
                  </c:pt>
                  <c:pt idx="175">
                    <c:v>20</c:v>
                  </c:pt>
                </c:lvl>
                <c:lvl>
                  <c:pt idx="0">
                    <c:v>2022</c:v>
                  </c:pt>
                  <c:pt idx="52">
                    <c:v>2023</c:v>
                  </c:pt>
                  <c:pt idx="104">
                    <c:v>2024</c:v>
                  </c:pt>
                  <c:pt idx="156">
                    <c:v>2025</c:v>
                  </c:pt>
                </c:lvl>
              </c:multiLvlStrCache>
            </c:multiLvlStrRef>
          </c:cat>
          <c:val>
            <c:numRef>
              <c:f>'prezzi UE'!$D$160:$D$335</c:f>
              <c:numCache>
                <c:formatCode>#,##0</c:formatCode>
                <c:ptCount val="176"/>
                <c:pt idx="0">
                  <c:v>570.99</c:v>
                </c:pt>
                <c:pt idx="1">
                  <c:v>573.37</c:v>
                </c:pt>
                <c:pt idx="2">
                  <c:v>576.19000000000005</c:v>
                </c:pt>
                <c:pt idx="3">
                  <c:v>579.38</c:v>
                </c:pt>
                <c:pt idx="4">
                  <c:v>589.44000000000005</c:v>
                </c:pt>
                <c:pt idx="5">
                  <c:v>594.04</c:v>
                </c:pt>
                <c:pt idx="6">
                  <c:v>594.47</c:v>
                </c:pt>
                <c:pt idx="7">
                  <c:v>597.67999999999995</c:v>
                </c:pt>
                <c:pt idx="8">
                  <c:v>597.70000000000005</c:v>
                </c:pt>
                <c:pt idx="9">
                  <c:v>614.16</c:v>
                </c:pt>
                <c:pt idx="10">
                  <c:v>630.80999999999995</c:v>
                </c:pt>
                <c:pt idx="11">
                  <c:v>645</c:v>
                </c:pt>
                <c:pt idx="12">
                  <c:v>664</c:v>
                </c:pt>
                <c:pt idx="13">
                  <c:v>685</c:v>
                </c:pt>
                <c:pt idx="14">
                  <c:v>691</c:v>
                </c:pt>
                <c:pt idx="15">
                  <c:v>693</c:v>
                </c:pt>
                <c:pt idx="16">
                  <c:v>682</c:v>
                </c:pt>
                <c:pt idx="17">
                  <c:v>688</c:v>
                </c:pt>
                <c:pt idx="18">
                  <c:v>688</c:v>
                </c:pt>
                <c:pt idx="19">
                  <c:v>707</c:v>
                </c:pt>
                <c:pt idx="20">
                  <c:v>723</c:v>
                </c:pt>
                <c:pt idx="21">
                  <c:v>722.3</c:v>
                </c:pt>
                <c:pt idx="22">
                  <c:v>726.99</c:v>
                </c:pt>
                <c:pt idx="23">
                  <c:v>724.94</c:v>
                </c:pt>
                <c:pt idx="24">
                  <c:v>722.1</c:v>
                </c:pt>
                <c:pt idx="25">
                  <c:v>726.51</c:v>
                </c:pt>
                <c:pt idx="26">
                  <c:v>722.43</c:v>
                </c:pt>
                <c:pt idx="27">
                  <c:v>719.52</c:v>
                </c:pt>
                <c:pt idx="28">
                  <c:v>714.56</c:v>
                </c:pt>
                <c:pt idx="29">
                  <c:v>711.42</c:v>
                </c:pt>
                <c:pt idx="30">
                  <c:v>711.09</c:v>
                </c:pt>
                <c:pt idx="31">
                  <c:v>717.3</c:v>
                </c:pt>
                <c:pt idx="32">
                  <c:v>713.83</c:v>
                </c:pt>
                <c:pt idx="33">
                  <c:v>715.94</c:v>
                </c:pt>
                <c:pt idx="34">
                  <c:v>725.03</c:v>
                </c:pt>
                <c:pt idx="35">
                  <c:v>716.04</c:v>
                </c:pt>
                <c:pt idx="36">
                  <c:v>723.9</c:v>
                </c:pt>
                <c:pt idx="37">
                  <c:v>723.24</c:v>
                </c:pt>
                <c:pt idx="38">
                  <c:v>721.91</c:v>
                </c:pt>
                <c:pt idx="39">
                  <c:v>716.57</c:v>
                </c:pt>
                <c:pt idx="40">
                  <c:v>704.92</c:v>
                </c:pt>
                <c:pt idx="41">
                  <c:v>691.55</c:v>
                </c:pt>
                <c:pt idx="42">
                  <c:v>686.63</c:v>
                </c:pt>
                <c:pt idx="43">
                  <c:v>669.27</c:v>
                </c:pt>
                <c:pt idx="44">
                  <c:v>672.38</c:v>
                </c:pt>
                <c:pt idx="45">
                  <c:v>656.29</c:v>
                </c:pt>
                <c:pt idx="46">
                  <c:v>636.42999999999995</c:v>
                </c:pt>
                <c:pt idx="47">
                  <c:v>617.84</c:v>
                </c:pt>
                <c:pt idx="48">
                  <c:v>599.29</c:v>
                </c:pt>
                <c:pt idx="49">
                  <c:v>595.22</c:v>
                </c:pt>
                <c:pt idx="50">
                  <c:v>576.77</c:v>
                </c:pt>
                <c:pt idx="51">
                  <c:v>562.87</c:v>
                </c:pt>
                <c:pt idx="52">
                  <c:v>574.20000000000005</c:v>
                </c:pt>
                <c:pt idx="53">
                  <c:v>539.20000000000005</c:v>
                </c:pt>
                <c:pt idx="54">
                  <c:v>511.6</c:v>
                </c:pt>
                <c:pt idx="55">
                  <c:v>481.6</c:v>
                </c:pt>
                <c:pt idx="56">
                  <c:v>477.5</c:v>
                </c:pt>
                <c:pt idx="57">
                  <c:v>480.2</c:v>
                </c:pt>
                <c:pt idx="58">
                  <c:v>484.2</c:v>
                </c:pt>
                <c:pt idx="59">
                  <c:v>481.1</c:v>
                </c:pt>
                <c:pt idx="60">
                  <c:v>474.6</c:v>
                </c:pt>
                <c:pt idx="61">
                  <c:v>478.4</c:v>
                </c:pt>
                <c:pt idx="62">
                  <c:v>478.1</c:v>
                </c:pt>
                <c:pt idx="63">
                  <c:v>474.5</c:v>
                </c:pt>
                <c:pt idx="64">
                  <c:v>470.9</c:v>
                </c:pt>
                <c:pt idx="65">
                  <c:v>474.2</c:v>
                </c:pt>
                <c:pt idx="66">
                  <c:v>472.3</c:v>
                </c:pt>
                <c:pt idx="67">
                  <c:v>470.6</c:v>
                </c:pt>
                <c:pt idx="68">
                  <c:v>463.5</c:v>
                </c:pt>
                <c:pt idx="69">
                  <c:v>462.3</c:v>
                </c:pt>
                <c:pt idx="70">
                  <c:v>464.7</c:v>
                </c:pt>
                <c:pt idx="71">
                  <c:v>464.4</c:v>
                </c:pt>
                <c:pt idx="72">
                  <c:v>473.5</c:v>
                </c:pt>
                <c:pt idx="73">
                  <c:v>477.5</c:v>
                </c:pt>
                <c:pt idx="74">
                  <c:v>470.1</c:v>
                </c:pt>
                <c:pt idx="75">
                  <c:v>474.1</c:v>
                </c:pt>
                <c:pt idx="76">
                  <c:v>470.4</c:v>
                </c:pt>
                <c:pt idx="77">
                  <c:v>465.8</c:v>
                </c:pt>
                <c:pt idx="78">
                  <c:v>467.6</c:v>
                </c:pt>
                <c:pt idx="79">
                  <c:v>459.5</c:v>
                </c:pt>
                <c:pt idx="80">
                  <c:v>453.7</c:v>
                </c:pt>
                <c:pt idx="81">
                  <c:v>457.8</c:v>
                </c:pt>
                <c:pt idx="82">
                  <c:v>458.2</c:v>
                </c:pt>
                <c:pt idx="83">
                  <c:v>453.8</c:v>
                </c:pt>
                <c:pt idx="84">
                  <c:v>449</c:v>
                </c:pt>
                <c:pt idx="85">
                  <c:v>445.6</c:v>
                </c:pt>
                <c:pt idx="86">
                  <c:v>441.1</c:v>
                </c:pt>
                <c:pt idx="87">
                  <c:v>437.7</c:v>
                </c:pt>
                <c:pt idx="88">
                  <c:v>440.5</c:v>
                </c:pt>
                <c:pt idx="89">
                  <c:v>447.2</c:v>
                </c:pt>
                <c:pt idx="90">
                  <c:v>456.5</c:v>
                </c:pt>
                <c:pt idx="91">
                  <c:v>462.6</c:v>
                </c:pt>
                <c:pt idx="92">
                  <c:v>470.6</c:v>
                </c:pt>
                <c:pt idx="93">
                  <c:v>483.7</c:v>
                </c:pt>
                <c:pt idx="94">
                  <c:v>487.9</c:v>
                </c:pt>
                <c:pt idx="95">
                  <c:v>497.5</c:v>
                </c:pt>
                <c:pt idx="96">
                  <c:v>508.1</c:v>
                </c:pt>
                <c:pt idx="97">
                  <c:v>526.20000000000005</c:v>
                </c:pt>
                <c:pt idx="98">
                  <c:v>527.79999999999995</c:v>
                </c:pt>
                <c:pt idx="99">
                  <c:v>538.6</c:v>
                </c:pt>
                <c:pt idx="100">
                  <c:v>548.4</c:v>
                </c:pt>
                <c:pt idx="101">
                  <c:v>542.20000000000005</c:v>
                </c:pt>
                <c:pt idx="102">
                  <c:v>545.6</c:v>
                </c:pt>
                <c:pt idx="103">
                  <c:v>546.29999999999995</c:v>
                </c:pt>
                <c:pt idx="104">
                  <c:v>548.5</c:v>
                </c:pt>
                <c:pt idx="105">
                  <c:v>544.5</c:v>
                </c:pt>
                <c:pt idx="106">
                  <c:v>543.79999999999995</c:v>
                </c:pt>
                <c:pt idx="107">
                  <c:v>537.29999999999995</c:v>
                </c:pt>
                <c:pt idx="108">
                  <c:v>537.79999999999995</c:v>
                </c:pt>
                <c:pt idx="109">
                  <c:v>540.20000000000005</c:v>
                </c:pt>
                <c:pt idx="110">
                  <c:v>550.70000000000005</c:v>
                </c:pt>
                <c:pt idx="111">
                  <c:v>559.29999999999995</c:v>
                </c:pt>
                <c:pt idx="112">
                  <c:v>563.1</c:v>
                </c:pt>
                <c:pt idx="113">
                  <c:v>566.6</c:v>
                </c:pt>
                <c:pt idx="114">
                  <c:v>562.4</c:v>
                </c:pt>
                <c:pt idx="115">
                  <c:v>561.4</c:v>
                </c:pt>
                <c:pt idx="116">
                  <c:v>562.6</c:v>
                </c:pt>
                <c:pt idx="117">
                  <c:v>569.70000000000005</c:v>
                </c:pt>
                <c:pt idx="118">
                  <c:v>576.9</c:v>
                </c:pt>
                <c:pt idx="119">
                  <c:v>574.5</c:v>
                </c:pt>
                <c:pt idx="120">
                  <c:v>574.9</c:v>
                </c:pt>
                <c:pt idx="121">
                  <c:v>579.4</c:v>
                </c:pt>
                <c:pt idx="122">
                  <c:v>583.79999999999995</c:v>
                </c:pt>
                <c:pt idx="123">
                  <c:v>597.1</c:v>
                </c:pt>
                <c:pt idx="124">
                  <c:v>609.9</c:v>
                </c:pt>
                <c:pt idx="125">
                  <c:v>628.29999999999995</c:v>
                </c:pt>
                <c:pt idx="126">
                  <c:v>630.9</c:v>
                </c:pt>
                <c:pt idx="127">
                  <c:v>637.4</c:v>
                </c:pt>
                <c:pt idx="128">
                  <c:v>638.5</c:v>
                </c:pt>
                <c:pt idx="129">
                  <c:v>641.1</c:v>
                </c:pt>
                <c:pt idx="130">
                  <c:v>644.6</c:v>
                </c:pt>
                <c:pt idx="131">
                  <c:v>654.5</c:v>
                </c:pt>
                <c:pt idx="132">
                  <c:v>654.5</c:v>
                </c:pt>
                <c:pt idx="133">
                  <c:v>657.7</c:v>
                </c:pt>
                <c:pt idx="134">
                  <c:v>671.6</c:v>
                </c:pt>
                <c:pt idx="135">
                  <c:v>678.5</c:v>
                </c:pt>
                <c:pt idx="136">
                  <c:v>694.9</c:v>
                </c:pt>
                <c:pt idx="137">
                  <c:v>707.4</c:v>
                </c:pt>
                <c:pt idx="138">
                  <c:v>737</c:v>
                </c:pt>
                <c:pt idx="139">
                  <c:v>747.6</c:v>
                </c:pt>
                <c:pt idx="140">
                  <c:v>751.8</c:v>
                </c:pt>
                <c:pt idx="141">
                  <c:v>779.7</c:v>
                </c:pt>
                <c:pt idx="142">
                  <c:v>767.6</c:v>
                </c:pt>
                <c:pt idx="143">
                  <c:v>779.5</c:v>
                </c:pt>
                <c:pt idx="144">
                  <c:v>787.6</c:v>
                </c:pt>
                <c:pt idx="145">
                  <c:v>785.8</c:v>
                </c:pt>
                <c:pt idx="146">
                  <c:v>771.5</c:v>
                </c:pt>
                <c:pt idx="147">
                  <c:v>759.5</c:v>
                </c:pt>
                <c:pt idx="148">
                  <c:v>764.6</c:v>
                </c:pt>
                <c:pt idx="149">
                  <c:v>780.2</c:v>
                </c:pt>
                <c:pt idx="150">
                  <c:v>774.7</c:v>
                </c:pt>
                <c:pt idx="151">
                  <c:v>786</c:v>
                </c:pt>
                <c:pt idx="152">
                  <c:v>788</c:v>
                </c:pt>
                <c:pt idx="153">
                  <c:v>766</c:v>
                </c:pt>
                <c:pt idx="154">
                  <c:v>767.3</c:v>
                </c:pt>
                <c:pt idx="155">
                  <c:v>756.7</c:v>
                </c:pt>
                <c:pt idx="156">
                  <c:v>742.4</c:v>
                </c:pt>
                <c:pt idx="157">
                  <c:v>744.3</c:v>
                </c:pt>
                <c:pt idx="158">
                  <c:v>740</c:v>
                </c:pt>
                <c:pt idx="159">
                  <c:v>740.9</c:v>
                </c:pt>
                <c:pt idx="160">
                  <c:v>741.1</c:v>
                </c:pt>
                <c:pt idx="161">
                  <c:v>723.3</c:v>
                </c:pt>
                <c:pt idx="162">
                  <c:v>718.1</c:v>
                </c:pt>
                <c:pt idx="163">
                  <c:v>719.8</c:v>
                </c:pt>
                <c:pt idx="164">
                  <c:v>724.3</c:v>
                </c:pt>
                <c:pt idx="165">
                  <c:v>727.8</c:v>
                </c:pt>
                <c:pt idx="166">
                  <c:v>738</c:v>
                </c:pt>
                <c:pt idx="167">
                  <c:v>739.5</c:v>
                </c:pt>
                <c:pt idx="168">
                  <c:v>742.2</c:v>
                </c:pt>
                <c:pt idx="169">
                  <c:v>741</c:v>
                </c:pt>
                <c:pt idx="170">
                  <c:v>738.5</c:v>
                </c:pt>
                <c:pt idx="171">
                  <c:v>739.4</c:v>
                </c:pt>
                <c:pt idx="172">
                  <c:v>736.6</c:v>
                </c:pt>
                <c:pt idx="173">
                  <c:v>729.4</c:v>
                </c:pt>
                <c:pt idx="174">
                  <c:v>724.4</c:v>
                </c:pt>
                <c:pt idx="175">
                  <c:v>733.5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6F-4CC4-BF72-0D1A82AA7113}"/>
            </c:ext>
          </c:extLst>
        </c:ser>
        <c:ser>
          <c:idx val="1"/>
          <c:order val="1"/>
          <c:tx>
            <c:strRef>
              <c:f>'prezzi UE'!$E$2</c:f>
              <c:strCache>
                <c:ptCount val="1"/>
                <c:pt idx="0">
                  <c:v> Latte screm.in polv.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'prezzi UE'!$B$160:$C$335</c:f>
              <c:multiLvlStrCache>
                <c:ptCount val="17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  <c:pt idx="174">
                    <c:v>19</c:v>
                  </c:pt>
                  <c:pt idx="175">
                    <c:v>20</c:v>
                  </c:pt>
                </c:lvl>
                <c:lvl>
                  <c:pt idx="0">
                    <c:v>2022</c:v>
                  </c:pt>
                  <c:pt idx="52">
                    <c:v>2023</c:v>
                  </c:pt>
                  <c:pt idx="104">
                    <c:v>2024</c:v>
                  </c:pt>
                  <c:pt idx="156">
                    <c:v>2025</c:v>
                  </c:pt>
                </c:lvl>
              </c:multiLvlStrCache>
            </c:multiLvlStrRef>
          </c:cat>
          <c:val>
            <c:numRef>
              <c:f>'prezzi UE'!$E$160:$E$335</c:f>
              <c:numCache>
                <c:formatCode>#,##0</c:formatCode>
                <c:ptCount val="176"/>
                <c:pt idx="0">
                  <c:v>336.07</c:v>
                </c:pt>
                <c:pt idx="1">
                  <c:v>338.06</c:v>
                </c:pt>
                <c:pt idx="2">
                  <c:v>343.56</c:v>
                </c:pt>
                <c:pt idx="3">
                  <c:v>347.56</c:v>
                </c:pt>
                <c:pt idx="4">
                  <c:v>350.74</c:v>
                </c:pt>
                <c:pt idx="5">
                  <c:v>359.91</c:v>
                </c:pt>
                <c:pt idx="6">
                  <c:v>358.72</c:v>
                </c:pt>
                <c:pt idx="7">
                  <c:v>367.43</c:v>
                </c:pt>
                <c:pt idx="8">
                  <c:v>371.72</c:v>
                </c:pt>
                <c:pt idx="9">
                  <c:v>378.94</c:v>
                </c:pt>
                <c:pt idx="10">
                  <c:v>392.24</c:v>
                </c:pt>
                <c:pt idx="11">
                  <c:v>400</c:v>
                </c:pt>
                <c:pt idx="12">
                  <c:v>407</c:v>
                </c:pt>
                <c:pt idx="13">
                  <c:v>416</c:v>
                </c:pt>
                <c:pt idx="14">
                  <c:v>417</c:v>
                </c:pt>
                <c:pt idx="15">
                  <c:v>409</c:v>
                </c:pt>
                <c:pt idx="16">
                  <c:v>411</c:v>
                </c:pt>
                <c:pt idx="17">
                  <c:v>404</c:v>
                </c:pt>
                <c:pt idx="18">
                  <c:v>398</c:v>
                </c:pt>
                <c:pt idx="19">
                  <c:v>403</c:v>
                </c:pt>
                <c:pt idx="20">
                  <c:v>404</c:v>
                </c:pt>
                <c:pt idx="21">
                  <c:v>403.82</c:v>
                </c:pt>
                <c:pt idx="22">
                  <c:v>404.67</c:v>
                </c:pt>
                <c:pt idx="23">
                  <c:v>405.65</c:v>
                </c:pt>
                <c:pt idx="24">
                  <c:v>400.65</c:v>
                </c:pt>
                <c:pt idx="25">
                  <c:v>398.64</c:v>
                </c:pt>
                <c:pt idx="26">
                  <c:v>393.03</c:v>
                </c:pt>
                <c:pt idx="27">
                  <c:v>389.25</c:v>
                </c:pt>
                <c:pt idx="28">
                  <c:v>383.54</c:v>
                </c:pt>
                <c:pt idx="29">
                  <c:v>377.24</c:v>
                </c:pt>
                <c:pt idx="30">
                  <c:v>376.27</c:v>
                </c:pt>
                <c:pt idx="31">
                  <c:v>369.46</c:v>
                </c:pt>
                <c:pt idx="32">
                  <c:v>366.58</c:v>
                </c:pt>
                <c:pt idx="33">
                  <c:v>370.39</c:v>
                </c:pt>
                <c:pt idx="34">
                  <c:v>375.51</c:v>
                </c:pt>
                <c:pt idx="35">
                  <c:v>376.99</c:v>
                </c:pt>
                <c:pt idx="36">
                  <c:v>376.32</c:v>
                </c:pt>
                <c:pt idx="37">
                  <c:v>372.42</c:v>
                </c:pt>
                <c:pt idx="38">
                  <c:v>371.28</c:v>
                </c:pt>
                <c:pt idx="39">
                  <c:v>368.52</c:v>
                </c:pt>
                <c:pt idx="40">
                  <c:v>359.57</c:v>
                </c:pt>
                <c:pt idx="41">
                  <c:v>358.43</c:v>
                </c:pt>
                <c:pt idx="42">
                  <c:v>340.27</c:v>
                </c:pt>
                <c:pt idx="43">
                  <c:v>323.32</c:v>
                </c:pt>
                <c:pt idx="44">
                  <c:v>315.68</c:v>
                </c:pt>
                <c:pt idx="45">
                  <c:v>314.94</c:v>
                </c:pt>
                <c:pt idx="46">
                  <c:v>312.07</c:v>
                </c:pt>
                <c:pt idx="47">
                  <c:v>304.45999999999998</c:v>
                </c:pt>
                <c:pt idx="48">
                  <c:v>301.13</c:v>
                </c:pt>
                <c:pt idx="49">
                  <c:v>295.60000000000002</c:v>
                </c:pt>
                <c:pt idx="50">
                  <c:v>295.87</c:v>
                </c:pt>
                <c:pt idx="51">
                  <c:v>291.83999999999997</c:v>
                </c:pt>
                <c:pt idx="52">
                  <c:v>289.7</c:v>
                </c:pt>
                <c:pt idx="53">
                  <c:v>276.89999999999998</c:v>
                </c:pt>
                <c:pt idx="54">
                  <c:v>267.3</c:v>
                </c:pt>
                <c:pt idx="55">
                  <c:v>256.8</c:v>
                </c:pt>
                <c:pt idx="56">
                  <c:v>252.1</c:v>
                </c:pt>
                <c:pt idx="57">
                  <c:v>254.5</c:v>
                </c:pt>
                <c:pt idx="58">
                  <c:v>260</c:v>
                </c:pt>
                <c:pt idx="59">
                  <c:v>262.2</c:v>
                </c:pt>
                <c:pt idx="60">
                  <c:v>261.89999999999998</c:v>
                </c:pt>
                <c:pt idx="61">
                  <c:v>262.39999999999998</c:v>
                </c:pt>
                <c:pt idx="62">
                  <c:v>254.4</c:v>
                </c:pt>
                <c:pt idx="63">
                  <c:v>252.5</c:v>
                </c:pt>
                <c:pt idx="64">
                  <c:v>245.6</c:v>
                </c:pt>
                <c:pt idx="65">
                  <c:v>246.2</c:v>
                </c:pt>
                <c:pt idx="66">
                  <c:v>240.2</c:v>
                </c:pt>
                <c:pt idx="67">
                  <c:v>242.2</c:v>
                </c:pt>
                <c:pt idx="68">
                  <c:v>241.5</c:v>
                </c:pt>
                <c:pt idx="69">
                  <c:v>243.2</c:v>
                </c:pt>
                <c:pt idx="70">
                  <c:v>245.6</c:v>
                </c:pt>
                <c:pt idx="71">
                  <c:v>245.3</c:v>
                </c:pt>
                <c:pt idx="72">
                  <c:v>247.9</c:v>
                </c:pt>
                <c:pt idx="73">
                  <c:v>248.8</c:v>
                </c:pt>
                <c:pt idx="74">
                  <c:v>249.8</c:v>
                </c:pt>
                <c:pt idx="75">
                  <c:v>250.3</c:v>
                </c:pt>
                <c:pt idx="76">
                  <c:v>247.8</c:v>
                </c:pt>
                <c:pt idx="77">
                  <c:v>244.3</c:v>
                </c:pt>
                <c:pt idx="78">
                  <c:v>239.5</c:v>
                </c:pt>
                <c:pt idx="79">
                  <c:v>239.6</c:v>
                </c:pt>
                <c:pt idx="80">
                  <c:v>228.1</c:v>
                </c:pt>
                <c:pt idx="81">
                  <c:v>230.3</c:v>
                </c:pt>
                <c:pt idx="82">
                  <c:v>230.6</c:v>
                </c:pt>
                <c:pt idx="83">
                  <c:v>229.4</c:v>
                </c:pt>
                <c:pt idx="84">
                  <c:v>228</c:v>
                </c:pt>
                <c:pt idx="85">
                  <c:v>227.8</c:v>
                </c:pt>
                <c:pt idx="86">
                  <c:v>226.7</c:v>
                </c:pt>
                <c:pt idx="87">
                  <c:v>226.9</c:v>
                </c:pt>
                <c:pt idx="88">
                  <c:v>228.6</c:v>
                </c:pt>
                <c:pt idx="89">
                  <c:v>232.7</c:v>
                </c:pt>
                <c:pt idx="90">
                  <c:v>244.7</c:v>
                </c:pt>
                <c:pt idx="91">
                  <c:v>244.7</c:v>
                </c:pt>
                <c:pt idx="92">
                  <c:v>249.3</c:v>
                </c:pt>
                <c:pt idx="93">
                  <c:v>254.5</c:v>
                </c:pt>
                <c:pt idx="94">
                  <c:v>255.3</c:v>
                </c:pt>
                <c:pt idx="95">
                  <c:v>260.5</c:v>
                </c:pt>
                <c:pt idx="96">
                  <c:v>260.39999999999998</c:v>
                </c:pt>
                <c:pt idx="97">
                  <c:v>260.39999999999998</c:v>
                </c:pt>
                <c:pt idx="98">
                  <c:v>259.39999999999998</c:v>
                </c:pt>
                <c:pt idx="99">
                  <c:v>260.3</c:v>
                </c:pt>
                <c:pt idx="100">
                  <c:v>260.60000000000002</c:v>
                </c:pt>
                <c:pt idx="101">
                  <c:v>259.3</c:v>
                </c:pt>
                <c:pt idx="102">
                  <c:v>260.60000000000002</c:v>
                </c:pt>
                <c:pt idx="103">
                  <c:v>261.8</c:v>
                </c:pt>
                <c:pt idx="104">
                  <c:v>255.7</c:v>
                </c:pt>
                <c:pt idx="105">
                  <c:v>255.2</c:v>
                </c:pt>
                <c:pt idx="106">
                  <c:v>252.3</c:v>
                </c:pt>
                <c:pt idx="107">
                  <c:v>251</c:v>
                </c:pt>
                <c:pt idx="108">
                  <c:v>249.7</c:v>
                </c:pt>
                <c:pt idx="109">
                  <c:v>248.7</c:v>
                </c:pt>
                <c:pt idx="110">
                  <c:v>251</c:v>
                </c:pt>
                <c:pt idx="111">
                  <c:v>253.8</c:v>
                </c:pt>
                <c:pt idx="112">
                  <c:v>250.9</c:v>
                </c:pt>
                <c:pt idx="113">
                  <c:v>247.7</c:v>
                </c:pt>
                <c:pt idx="114">
                  <c:v>245.4</c:v>
                </c:pt>
                <c:pt idx="115">
                  <c:v>241.2</c:v>
                </c:pt>
                <c:pt idx="116">
                  <c:v>239.1</c:v>
                </c:pt>
                <c:pt idx="117">
                  <c:v>242.2</c:v>
                </c:pt>
                <c:pt idx="118">
                  <c:v>240.6</c:v>
                </c:pt>
                <c:pt idx="119">
                  <c:v>239.2</c:v>
                </c:pt>
                <c:pt idx="120">
                  <c:v>237.6</c:v>
                </c:pt>
                <c:pt idx="121">
                  <c:v>237.7</c:v>
                </c:pt>
                <c:pt idx="122">
                  <c:v>240.1</c:v>
                </c:pt>
                <c:pt idx="123">
                  <c:v>243.4</c:v>
                </c:pt>
                <c:pt idx="124">
                  <c:v>245</c:v>
                </c:pt>
                <c:pt idx="125">
                  <c:v>247.1</c:v>
                </c:pt>
                <c:pt idx="126">
                  <c:v>247.9</c:v>
                </c:pt>
                <c:pt idx="127">
                  <c:v>245.8</c:v>
                </c:pt>
                <c:pt idx="128">
                  <c:v>243.5</c:v>
                </c:pt>
                <c:pt idx="129">
                  <c:v>240.5</c:v>
                </c:pt>
                <c:pt idx="130">
                  <c:v>239.5</c:v>
                </c:pt>
                <c:pt idx="131">
                  <c:v>238</c:v>
                </c:pt>
                <c:pt idx="132">
                  <c:v>235.5</c:v>
                </c:pt>
                <c:pt idx="133">
                  <c:v>237.5</c:v>
                </c:pt>
                <c:pt idx="134">
                  <c:v>239.6</c:v>
                </c:pt>
                <c:pt idx="135">
                  <c:v>241.5</c:v>
                </c:pt>
                <c:pt idx="136">
                  <c:v>243.8</c:v>
                </c:pt>
                <c:pt idx="137">
                  <c:v>246.8</c:v>
                </c:pt>
                <c:pt idx="138">
                  <c:v>250.5</c:v>
                </c:pt>
                <c:pt idx="139">
                  <c:v>255.8</c:v>
                </c:pt>
                <c:pt idx="140">
                  <c:v>254.5</c:v>
                </c:pt>
                <c:pt idx="141">
                  <c:v>256.89999999999998</c:v>
                </c:pt>
                <c:pt idx="142">
                  <c:v>256.39999999999998</c:v>
                </c:pt>
                <c:pt idx="143">
                  <c:v>255</c:v>
                </c:pt>
                <c:pt idx="144">
                  <c:v>249.5</c:v>
                </c:pt>
                <c:pt idx="145">
                  <c:v>250</c:v>
                </c:pt>
                <c:pt idx="146">
                  <c:v>248.8</c:v>
                </c:pt>
                <c:pt idx="147">
                  <c:v>248.2</c:v>
                </c:pt>
                <c:pt idx="148">
                  <c:v>254.7</c:v>
                </c:pt>
                <c:pt idx="149">
                  <c:v>258.89999999999998</c:v>
                </c:pt>
                <c:pt idx="150">
                  <c:v>259.7</c:v>
                </c:pt>
                <c:pt idx="151">
                  <c:v>261.3</c:v>
                </c:pt>
                <c:pt idx="152">
                  <c:v>258.60000000000002</c:v>
                </c:pt>
                <c:pt idx="153">
                  <c:v>255.6</c:v>
                </c:pt>
                <c:pt idx="154">
                  <c:v>257.2</c:v>
                </c:pt>
                <c:pt idx="155">
                  <c:v>257.2</c:v>
                </c:pt>
                <c:pt idx="156">
                  <c:v>261.39999999999998</c:v>
                </c:pt>
                <c:pt idx="157">
                  <c:v>255.4</c:v>
                </c:pt>
                <c:pt idx="158">
                  <c:v>253.2</c:v>
                </c:pt>
                <c:pt idx="159">
                  <c:v>254.6</c:v>
                </c:pt>
                <c:pt idx="160">
                  <c:v>254.7</c:v>
                </c:pt>
                <c:pt idx="161">
                  <c:v>253.9</c:v>
                </c:pt>
                <c:pt idx="162">
                  <c:v>254.9</c:v>
                </c:pt>
                <c:pt idx="163">
                  <c:v>256.10000000000002</c:v>
                </c:pt>
                <c:pt idx="164">
                  <c:v>253</c:v>
                </c:pt>
                <c:pt idx="165">
                  <c:v>250.4</c:v>
                </c:pt>
                <c:pt idx="166">
                  <c:v>250.2</c:v>
                </c:pt>
                <c:pt idx="167">
                  <c:v>252.4</c:v>
                </c:pt>
                <c:pt idx="168">
                  <c:v>247.4</c:v>
                </c:pt>
                <c:pt idx="169">
                  <c:v>248.5</c:v>
                </c:pt>
                <c:pt idx="170">
                  <c:v>244.4</c:v>
                </c:pt>
                <c:pt idx="171">
                  <c:v>245.4</c:v>
                </c:pt>
                <c:pt idx="172">
                  <c:v>245.9</c:v>
                </c:pt>
                <c:pt idx="173">
                  <c:v>241.6</c:v>
                </c:pt>
                <c:pt idx="174">
                  <c:v>246.5</c:v>
                </c:pt>
                <c:pt idx="175">
                  <c:v>244.7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6F-4CC4-BF72-0D1A82AA7113}"/>
            </c:ext>
          </c:extLst>
        </c:ser>
        <c:ser>
          <c:idx val="2"/>
          <c:order val="2"/>
          <c:tx>
            <c:strRef>
              <c:f>'prezzi UE'!$F$2</c:f>
              <c:strCache>
                <c:ptCount val="1"/>
                <c:pt idx="0">
                  <c:v> Latte int.in polv.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'prezzi UE'!$B$160:$C$335</c:f>
              <c:multiLvlStrCache>
                <c:ptCount val="17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  <c:pt idx="174">
                    <c:v>19</c:v>
                  </c:pt>
                  <c:pt idx="175">
                    <c:v>20</c:v>
                  </c:pt>
                </c:lvl>
                <c:lvl>
                  <c:pt idx="0">
                    <c:v>2022</c:v>
                  </c:pt>
                  <c:pt idx="52">
                    <c:v>2023</c:v>
                  </c:pt>
                  <c:pt idx="104">
                    <c:v>2024</c:v>
                  </c:pt>
                  <c:pt idx="156">
                    <c:v>2025</c:v>
                  </c:pt>
                </c:lvl>
              </c:multiLvlStrCache>
            </c:multiLvlStrRef>
          </c:cat>
          <c:val>
            <c:numRef>
              <c:f>'prezzi UE'!$F$160:$F$335</c:f>
              <c:numCache>
                <c:formatCode>#,##0</c:formatCode>
                <c:ptCount val="176"/>
                <c:pt idx="0">
                  <c:v>412.66</c:v>
                </c:pt>
                <c:pt idx="1">
                  <c:v>422.57</c:v>
                </c:pt>
                <c:pt idx="2">
                  <c:v>430.9</c:v>
                </c:pt>
                <c:pt idx="3">
                  <c:v>431.15</c:v>
                </c:pt>
                <c:pt idx="4">
                  <c:v>439.25</c:v>
                </c:pt>
                <c:pt idx="5">
                  <c:v>447.7</c:v>
                </c:pt>
                <c:pt idx="6">
                  <c:v>454.27</c:v>
                </c:pt>
                <c:pt idx="7">
                  <c:v>462.82</c:v>
                </c:pt>
                <c:pt idx="8">
                  <c:v>467.3</c:v>
                </c:pt>
                <c:pt idx="9">
                  <c:v>477.31</c:v>
                </c:pt>
                <c:pt idx="10">
                  <c:v>481.09</c:v>
                </c:pt>
                <c:pt idx="11">
                  <c:v>491</c:v>
                </c:pt>
                <c:pt idx="12">
                  <c:v>512</c:v>
                </c:pt>
                <c:pt idx="13">
                  <c:v>515</c:v>
                </c:pt>
                <c:pt idx="14">
                  <c:v>519</c:v>
                </c:pt>
                <c:pt idx="15">
                  <c:v>510</c:v>
                </c:pt>
                <c:pt idx="16">
                  <c:v>514</c:v>
                </c:pt>
                <c:pt idx="17">
                  <c:v>520</c:v>
                </c:pt>
                <c:pt idx="18">
                  <c:v>515</c:v>
                </c:pt>
                <c:pt idx="19">
                  <c:v>513</c:v>
                </c:pt>
                <c:pt idx="20">
                  <c:v>509</c:v>
                </c:pt>
                <c:pt idx="21">
                  <c:v>512.62</c:v>
                </c:pt>
                <c:pt idx="22">
                  <c:v>519.41</c:v>
                </c:pt>
                <c:pt idx="23">
                  <c:v>511.6</c:v>
                </c:pt>
                <c:pt idx="24">
                  <c:v>508.18</c:v>
                </c:pt>
                <c:pt idx="25">
                  <c:v>524.21</c:v>
                </c:pt>
                <c:pt idx="26">
                  <c:v>501.16</c:v>
                </c:pt>
                <c:pt idx="27">
                  <c:v>510.61</c:v>
                </c:pt>
                <c:pt idx="28">
                  <c:v>487.64</c:v>
                </c:pt>
                <c:pt idx="29">
                  <c:v>486.53</c:v>
                </c:pt>
                <c:pt idx="30">
                  <c:v>489.89</c:v>
                </c:pt>
                <c:pt idx="31">
                  <c:v>488.13</c:v>
                </c:pt>
                <c:pt idx="32">
                  <c:v>490.34</c:v>
                </c:pt>
                <c:pt idx="33">
                  <c:v>483.53</c:v>
                </c:pt>
                <c:pt idx="34">
                  <c:v>496.51</c:v>
                </c:pt>
                <c:pt idx="35">
                  <c:v>485.07</c:v>
                </c:pt>
                <c:pt idx="36">
                  <c:v>483.91</c:v>
                </c:pt>
                <c:pt idx="37">
                  <c:v>491.01</c:v>
                </c:pt>
                <c:pt idx="38">
                  <c:v>485.78</c:v>
                </c:pt>
                <c:pt idx="39">
                  <c:v>479.36</c:v>
                </c:pt>
                <c:pt idx="40">
                  <c:v>485.74</c:v>
                </c:pt>
                <c:pt idx="41">
                  <c:v>476.07</c:v>
                </c:pt>
                <c:pt idx="42">
                  <c:v>468.42</c:v>
                </c:pt>
                <c:pt idx="43">
                  <c:v>456.17</c:v>
                </c:pt>
                <c:pt idx="44">
                  <c:v>462.34</c:v>
                </c:pt>
                <c:pt idx="45">
                  <c:v>446.76</c:v>
                </c:pt>
                <c:pt idx="46">
                  <c:v>443.32</c:v>
                </c:pt>
                <c:pt idx="47">
                  <c:v>433.41</c:v>
                </c:pt>
                <c:pt idx="48">
                  <c:v>433.17</c:v>
                </c:pt>
                <c:pt idx="49">
                  <c:v>419.36</c:v>
                </c:pt>
                <c:pt idx="50">
                  <c:v>410.09</c:v>
                </c:pt>
                <c:pt idx="51">
                  <c:v>404.33</c:v>
                </c:pt>
                <c:pt idx="52">
                  <c:v>398.8</c:v>
                </c:pt>
                <c:pt idx="53">
                  <c:v>385.1</c:v>
                </c:pt>
                <c:pt idx="54">
                  <c:v>368</c:v>
                </c:pt>
                <c:pt idx="55">
                  <c:v>360.7</c:v>
                </c:pt>
                <c:pt idx="56">
                  <c:v>362.4</c:v>
                </c:pt>
                <c:pt idx="57">
                  <c:v>352.1</c:v>
                </c:pt>
                <c:pt idx="58">
                  <c:v>347.2</c:v>
                </c:pt>
                <c:pt idx="59">
                  <c:v>350.9</c:v>
                </c:pt>
                <c:pt idx="60">
                  <c:v>349</c:v>
                </c:pt>
                <c:pt idx="61">
                  <c:v>344.8</c:v>
                </c:pt>
                <c:pt idx="62">
                  <c:v>346</c:v>
                </c:pt>
                <c:pt idx="63">
                  <c:v>342.5</c:v>
                </c:pt>
                <c:pt idx="64">
                  <c:v>343.4</c:v>
                </c:pt>
                <c:pt idx="65">
                  <c:v>340.5</c:v>
                </c:pt>
                <c:pt idx="66">
                  <c:v>338</c:v>
                </c:pt>
                <c:pt idx="67">
                  <c:v>337.2</c:v>
                </c:pt>
                <c:pt idx="68">
                  <c:v>338.1</c:v>
                </c:pt>
                <c:pt idx="69">
                  <c:v>343.7</c:v>
                </c:pt>
                <c:pt idx="70">
                  <c:v>341.1</c:v>
                </c:pt>
                <c:pt idx="71">
                  <c:v>347.6</c:v>
                </c:pt>
                <c:pt idx="72">
                  <c:v>349</c:v>
                </c:pt>
                <c:pt idx="73">
                  <c:v>348.9</c:v>
                </c:pt>
                <c:pt idx="74">
                  <c:v>353</c:v>
                </c:pt>
                <c:pt idx="75">
                  <c:v>356.6</c:v>
                </c:pt>
                <c:pt idx="76">
                  <c:v>355.3</c:v>
                </c:pt>
                <c:pt idx="77">
                  <c:v>354.2</c:v>
                </c:pt>
                <c:pt idx="78">
                  <c:v>352.7</c:v>
                </c:pt>
                <c:pt idx="79">
                  <c:v>352.9</c:v>
                </c:pt>
                <c:pt idx="80">
                  <c:v>341.1</c:v>
                </c:pt>
                <c:pt idx="81">
                  <c:v>339</c:v>
                </c:pt>
                <c:pt idx="82">
                  <c:v>341.2</c:v>
                </c:pt>
                <c:pt idx="83">
                  <c:v>339.7</c:v>
                </c:pt>
                <c:pt idx="84">
                  <c:v>336.1</c:v>
                </c:pt>
                <c:pt idx="85">
                  <c:v>330.1</c:v>
                </c:pt>
                <c:pt idx="86">
                  <c:v>325.3</c:v>
                </c:pt>
                <c:pt idx="87">
                  <c:v>327.3</c:v>
                </c:pt>
                <c:pt idx="88">
                  <c:v>327.5</c:v>
                </c:pt>
                <c:pt idx="89">
                  <c:v>334.2</c:v>
                </c:pt>
                <c:pt idx="90">
                  <c:v>341.4</c:v>
                </c:pt>
                <c:pt idx="91">
                  <c:v>345.8</c:v>
                </c:pt>
                <c:pt idx="92">
                  <c:v>350.1</c:v>
                </c:pt>
                <c:pt idx="93">
                  <c:v>348.6</c:v>
                </c:pt>
                <c:pt idx="94">
                  <c:v>351.5</c:v>
                </c:pt>
                <c:pt idx="95">
                  <c:v>361.9</c:v>
                </c:pt>
                <c:pt idx="96">
                  <c:v>365.1</c:v>
                </c:pt>
                <c:pt idx="97">
                  <c:v>367.3</c:v>
                </c:pt>
                <c:pt idx="98">
                  <c:v>359.5</c:v>
                </c:pt>
                <c:pt idx="99">
                  <c:v>364.6</c:v>
                </c:pt>
                <c:pt idx="100">
                  <c:v>368.7</c:v>
                </c:pt>
                <c:pt idx="101">
                  <c:v>367.8</c:v>
                </c:pt>
                <c:pt idx="102">
                  <c:v>370</c:v>
                </c:pt>
                <c:pt idx="103">
                  <c:v>369.4</c:v>
                </c:pt>
                <c:pt idx="104">
                  <c:v>369.3</c:v>
                </c:pt>
                <c:pt idx="105">
                  <c:v>365.3</c:v>
                </c:pt>
                <c:pt idx="106">
                  <c:v>366.6</c:v>
                </c:pt>
                <c:pt idx="107">
                  <c:v>366.1</c:v>
                </c:pt>
                <c:pt idx="108">
                  <c:v>358.3</c:v>
                </c:pt>
                <c:pt idx="109">
                  <c:v>360.9</c:v>
                </c:pt>
                <c:pt idx="110">
                  <c:v>361.1</c:v>
                </c:pt>
                <c:pt idx="111">
                  <c:v>363.5</c:v>
                </c:pt>
                <c:pt idx="112">
                  <c:v>365.6</c:v>
                </c:pt>
                <c:pt idx="113">
                  <c:v>361.1</c:v>
                </c:pt>
                <c:pt idx="114">
                  <c:v>351.4</c:v>
                </c:pt>
                <c:pt idx="115">
                  <c:v>354.6</c:v>
                </c:pt>
                <c:pt idx="116">
                  <c:v>354.6</c:v>
                </c:pt>
                <c:pt idx="117">
                  <c:v>357.9</c:v>
                </c:pt>
                <c:pt idx="118">
                  <c:v>359.8</c:v>
                </c:pt>
                <c:pt idx="119">
                  <c:v>364.4</c:v>
                </c:pt>
                <c:pt idx="120">
                  <c:v>362.8</c:v>
                </c:pt>
                <c:pt idx="121">
                  <c:v>361.2</c:v>
                </c:pt>
                <c:pt idx="122">
                  <c:v>365.4</c:v>
                </c:pt>
                <c:pt idx="123">
                  <c:v>368.4</c:v>
                </c:pt>
                <c:pt idx="124">
                  <c:v>373.2</c:v>
                </c:pt>
                <c:pt idx="125">
                  <c:v>377.1</c:v>
                </c:pt>
                <c:pt idx="126">
                  <c:v>378.5</c:v>
                </c:pt>
                <c:pt idx="127">
                  <c:v>376.5</c:v>
                </c:pt>
                <c:pt idx="128">
                  <c:v>381.1</c:v>
                </c:pt>
                <c:pt idx="129">
                  <c:v>385.5</c:v>
                </c:pt>
                <c:pt idx="130">
                  <c:v>380.4</c:v>
                </c:pt>
                <c:pt idx="131">
                  <c:v>383</c:v>
                </c:pt>
                <c:pt idx="132">
                  <c:v>380</c:v>
                </c:pt>
                <c:pt idx="133">
                  <c:v>378.5</c:v>
                </c:pt>
                <c:pt idx="134">
                  <c:v>385.8</c:v>
                </c:pt>
                <c:pt idx="135">
                  <c:v>392.2</c:v>
                </c:pt>
                <c:pt idx="136">
                  <c:v>391.8</c:v>
                </c:pt>
                <c:pt idx="137">
                  <c:v>403.8</c:v>
                </c:pt>
                <c:pt idx="138">
                  <c:v>406.5</c:v>
                </c:pt>
                <c:pt idx="139">
                  <c:v>423.7</c:v>
                </c:pt>
                <c:pt idx="140">
                  <c:v>428</c:v>
                </c:pt>
                <c:pt idx="141">
                  <c:v>433.3</c:v>
                </c:pt>
                <c:pt idx="142">
                  <c:v>429.3</c:v>
                </c:pt>
                <c:pt idx="143">
                  <c:v>423.4</c:v>
                </c:pt>
                <c:pt idx="144">
                  <c:v>414.2</c:v>
                </c:pt>
                <c:pt idx="145">
                  <c:v>410.3</c:v>
                </c:pt>
                <c:pt idx="146">
                  <c:v>417.9</c:v>
                </c:pt>
                <c:pt idx="147">
                  <c:v>414.9</c:v>
                </c:pt>
                <c:pt idx="148">
                  <c:v>419.4</c:v>
                </c:pt>
                <c:pt idx="149">
                  <c:v>430.2</c:v>
                </c:pt>
                <c:pt idx="150">
                  <c:v>432.6</c:v>
                </c:pt>
                <c:pt idx="151">
                  <c:v>433.5</c:v>
                </c:pt>
                <c:pt idx="152">
                  <c:v>430.6</c:v>
                </c:pt>
                <c:pt idx="153">
                  <c:v>432.4</c:v>
                </c:pt>
                <c:pt idx="154">
                  <c:v>437.3</c:v>
                </c:pt>
                <c:pt idx="155">
                  <c:v>436.1</c:v>
                </c:pt>
                <c:pt idx="156">
                  <c:v>440.9</c:v>
                </c:pt>
                <c:pt idx="157">
                  <c:v>429.4</c:v>
                </c:pt>
                <c:pt idx="158">
                  <c:v>428.7</c:v>
                </c:pt>
                <c:pt idx="159">
                  <c:v>435.9</c:v>
                </c:pt>
                <c:pt idx="160">
                  <c:v>436.2</c:v>
                </c:pt>
                <c:pt idx="161">
                  <c:v>439.2</c:v>
                </c:pt>
                <c:pt idx="162">
                  <c:v>432.3</c:v>
                </c:pt>
                <c:pt idx="163">
                  <c:v>433.9</c:v>
                </c:pt>
                <c:pt idx="164">
                  <c:v>433.9</c:v>
                </c:pt>
                <c:pt idx="165">
                  <c:v>432.1</c:v>
                </c:pt>
                <c:pt idx="166">
                  <c:v>436.4</c:v>
                </c:pt>
                <c:pt idx="167">
                  <c:v>438.2</c:v>
                </c:pt>
                <c:pt idx="168">
                  <c:v>439.6</c:v>
                </c:pt>
                <c:pt idx="169">
                  <c:v>434.7</c:v>
                </c:pt>
                <c:pt idx="170">
                  <c:v>436.2</c:v>
                </c:pt>
                <c:pt idx="171">
                  <c:v>440.2</c:v>
                </c:pt>
                <c:pt idx="172">
                  <c:v>437</c:v>
                </c:pt>
                <c:pt idx="173">
                  <c:v>432.8</c:v>
                </c:pt>
                <c:pt idx="174">
                  <c:v>435.5</c:v>
                </c:pt>
                <c:pt idx="175">
                  <c:v>441.6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F-4CC4-BF72-0D1A82AA7113}"/>
            </c:ext>
          </c:extLst>
        </c:ser>
        <c:ser>
          <c:idx val="3"/>
          <c:order val="3"/>
          <c:tx>
            <c:strRef>
              <c:f>'prezzi UE'!$G$2</c:f>
              <c:strCache>
                <c:ptCount val="1"/>
                <c:pt idx="0">
                  <c:v> Edam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'prezzi UE'!$B$160:$C$335</c:f>
              <c:multiLvlStrCache>
                <c:ptCount val="17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  <c:pt idx="135">
                    <c:v>32</c:v>
                  </c:pt>
                  <c:pt idx="136">
                    <c:v>33</c:v>
                  </c:pt>
                  <c:pt idx="137">
                    <c:v>34</c:v>
                  </c:pt>
                  <c:pt idx="138">
                    <c:v>35</c:v>
                  </c:pt>
                  <c:pt idx="139">
                    <c:v>36</c:v>
                  </c:pt>
                  <c:pt idx="140">
                    <c:v>37</c:v>
                  </c:pt>
                  <c:pt idx="141">
                    <c:v>38</c:v>
                  </c:pt>
                  <c:pt idx="142">
                    <c:v>39</c:v>
                  </c:pt>
                  <c:pt idx="143">
                    <c:v>40</c:v>
                  </c:pt>
                  <c:pt idx="144">
                    <c:v>41</c:v>
                  </c:pt>
                  <c:pt idx="145">
                    <c:v>42</c:v>
                  </c:pt>
                  <c:pt idx="146">
                    <c:v>43</c:v>
                  </c:pt>
                  <c:pt idx="147">
                    <c:v>44</c:v>
                  </c:pt>
                  <c:pt idx="148">
                    <c:v>45</c:v>
                  </c:pt>
                  <c:pt idx="149">
                    <c:v>46</c:v>
                  </c:pt>
                  <c:pt idx="150">
                    <c:v>47</c:v>
                  </c:pt>
                  <c:pt idx="151">
                    <c:v>48</c:v>
                  </c:pt>
                  <c:pt idx="152">
                    <c:v>49</c:v>
                  </c:pt>
                  <c:pt idx="153">
                    <c:v>50</c:v>
                  </c:pt>
                  <c:pt idx="154">
                    <c:v>51</c:v>
                  </c:pt>
                  <c:pt idx="155">
                    <c:v>52</c:v>
                  </c:pt>
                  <c:pt idx="156">
                    <c:v>1</c:v>
                  </c:pt>
                  <c:pt idx="157">
                    <c:v>2</c:v>
                  </c:pt>
                  <c:pt idx="158">
                    <c:v>3</c:v>
                  </c:pt>
                  <c:pt idx="159">
                    <c:v>4</c:v>
                  </c:pt>
                  <c:pt idx="160">
                    <c:v>5</c:v>
                  </c:pt>
                  <c:pt idx="161">
                    <c:v>6</c:v>
                  </c:pt>
                  <c:pt idx="162">
                    <c:v>7</c:v>
                  </c:pt>
                  <c:pt idx="163">
                    <c:v>8</c:v>
                  </c:pt>
                  <c:pt idx="164">
                    <c:v>9</c:v>
                  </c:pt>
                  <c:pt idx="165">
                    <c:v>10</c:v>
                  </c:pt>
                  <c:pt idx="166">
                    <c:v>11</c:v>
                  </c:pt>
                  <c:pt idx="167">
                    <c:v>12</c:v>
                  </c:pt>
                  <c:pt idx="168">
                    <c:v>13</c:v>
                  </c:pt>
                  <c:pt idx="169">
                    <c:v>14</c:v>
                  </c:pt>
                  <c:pt idx="170">
                    <c:v>15</c:v>
                  </c:pt>
                  <c:pt idx="171">
                    <c:v>16</c:v>
                  </c:pt>
                  <c:pt idx="172">
                    <c:v>17</c:v>
                  </c:pt>
                  <c:pt idx="173">
                    <c:v>18</c:v>
                  </c:pt>
                  <c:pt idx="174">
                    <c:v>19</c:v>
                  </c:pt>
                  <c:pt idx="175">
                    <c:v>20</c:v>
                  </c:pt>
                </c:lvl>
                <c:lvl>
                  <c:pt idx="0">
                    <c:v>2022</c:v>
                  </c:pt>
                  <c:pt idx="52">
                    <c:v>2023</c:v>
                  </c:pt>
                  <c:pt idx="104">
                    <c:v>2024</c:v>
                  </c:pt>
                  <c:pt idx="156">
                    <c:v>2025</c:v>
                  </c:pt>
                </c:lvl>
              </c:multiLvlStrCache>
            </c:multiLvlStrRef>
          </c:cat>
          <c:val>
            <c:numRef>
              <c:f>'prezzi UE'!$G$160:$G$335</c:f>
              <c:numCache>
                <c:formatCode>#,##0</c:formatCode>
                <c:ptCount val="176"/>
                <c:pt idx="0">
                  <c:v>401.2</c:v>
                </c:pt>
                <c:pt idx="1">
                  <c:v>409.08</c:v>
                </c:pt>
                <c:pt idx="2">
                  <c:v>412.21</c:v>
                </c:pt>
                <c:pt idx="3">
                  <c:v>412.99</c:v>
                </c:pt>
                <c:pt idx="4">
                  <c:v>420.69</c:v>
                </c:pt>
                <c:pt idx="5">
                  <c:v>426.71</c:v>
                </c:pt>
                <c:pt idx="6">
                  <c:v>430.49</c:v>
                </c:pt>
                <c:pt idx="7">
                  <c:v>426.86</c:v>
                </c:pt>
                <c:pt idx="8">
                  <c:v>426.22</c:v>
                </c:pt>
                <c:pt idx="9">
                  <c:v>427.28</c:v>
                </c:pt>
                <c:pt idx="10">
                  <c:v>429.06</c:v>
                </c:pt>
                <c:pt idx="11">
                  <c:v>434</c:v>
                </c:pt>
                <c:pt idx="12">
                  <c:v>436</c:v>
                </c:pt>
                <c:pt idx="13">
                  <c:v>440</c:v>
                </c:pt>
                <c:pt idx="14">
                  <c:v>446</c:v>
                </c:pt>
                <c:pt idx="15">
                  <c:v>446</c:v>
                </c:pt>
                <c:pt idx="16">
                  <c:v>454</c:v>
                </c:pt>
                <c:pt idx="17">
                  <c:v>464</c:v>
                </c:pt>
                <c:pt idx="18">
                  <c:v>481</c:v>
                </c:pt>
                <c:pt idx="19">
                  <c:v>483</c:v>
                </c:pt>
                <c:pt idx="20">
                  <c:v>478</c:v>
                </c:pt>
                <c:pt idx="21">
                  <c:v>494.77</c:v>
                </c:pt>
                <c:pt idx="22">
                  <c:v>502.58</c:v>
                </c:pt>
                <c:pt idx="23">
                  <c:v>505.93</c:v>
                </c:pt>
                <c:pt idx="24">
                  <c:v>506.04</c:v>
                </c:pt>
                <c:pt idx="25">
                  <c:v>508.06</c:v>
                </c:pt>
                <c:pt idx="26">
                  <c:v>515.01</c:v>
                </c:pt>
                <c:pt idx="27">
                  <c:v>515.44000000000005</c:v>
                </c:pt>
                <c:pt idx="28">
                  <c:v>517.23</c:v>
                </c:pt>
                <c:pt idx="29">
                  <c:v>517.07000000000005</c:v>
                </c:pt>
                <c:pt idx="30">
                  <c:v>519</c:v>
                </c:pt>
                <c:pt idx="31">
                  <c:v>520.6</c:v>
                </c:pt>
                <c:pt idx="32">
                  <c:v>519.82000000000005</c:v>
                </c:pt>
                <c:pt idx="33">
                  <c:v>518.91</c:v>
                </c:pt>
                <c:pt idx="34">
                  <c:v>522.48</c:v>
                </c:pt>
                <c:pt idx="35">
                  <c:v>526.79</c:v>
                </c:pt>
                <c:pt idx="36">
                  <c:v>530.66</c:v>
                </c:pt>
                <c:pt idx="37">
                  <c:v>529.72</c:v>
                </c:pt>
                <c:pt idx="38">
                  <c:v>527.30999999999995</c:v>
                </c:pt>
                <c:pt idx="39">
                  <c:v>526.46</c:v>
                </c:pt>
                <c:pt idx="40">
                  <c:v>531.03</c:v>
                </c:pt>
                <c:pt idx="41">
                  <c:v>538.17999999999995</c:v>
                </c:pt>
                <c:pt idx="42">
                  <c:v>540.01</c:v>
                </c:pt>
                <c:pt idx="43">
                  <c:v>539.09</c:v>
                </c:pt>
                <c:pt idx="44">
                  <c:v>535.30999999999995</c:v>
                </c:pt>
                <c:pt idx="45">
                  <c:v>534.13</c:v>
                </c:pt>
                <c:pt idx="46">
                  <c:v>533.86</c:v>
                </c:pt>
                <c:pt idx="47">
                  <c:v>528.22</c:v>
                </c:pt>
                <c:pt idx="48">
                  <c:v>522.52</c:v>
                </c:pt>
                <c:pt idx="49">
                  <c:v>520.26</c:v>
                </c:pt>
                <c:pt idx="50">
                  <c:v>525.96</c:v>
                </c:pt>
                <c:pt idx="51">
                  <c:v>519.77</c:v>
                </c:pt>
                <c:pt idx="52">
                  <c:v>508.9</c:v>
                </c:pt>
                <c:pt idx="53">
                  <c:v>500.4</c:v>
                </c:pt>
                <c:pt idx="54">
                  <c:v>502</c:v>
                </c:pt>
                <c:pt idx="55">
                  <c:v>485.8</c:v>
                </c:pt>
                <c:pt idx="56">
                  <c:v>469.2</c:v>
                </c:pt>
                <c:pt idx="57">
                  <c:v>437</c:v>
                </c:pt>
                <c:pt idx="58">
                  <c:v>452.9</c:v>
                </c:pt>
                <c:pt idx="59">
                  <c:v>437.5</c:v>
                </c:pt>
                <c:pt idx="60">
                  <c:v>443.6</c:v>
                </c:pt>
                <c:pt idx="61">
                  <c:v>435.8</c:v>
                </c:pt>
                <c:pt idx="62">
                  <c:v>426</c:v>
                </c:pt>
                <c:pt idx="63">
                  <c:v>428.1</c:v>
                </c:pt>
                <c:pt idx="64">
                  <c:v>418.3</c:v>
                </c:pt>
                <c:pt idx="65">
                  <c:v>416.8</c:v>
                </c:pt>
                <c:pt idx="66">
                  <c:v>420.5</c:v>
                </c:pt>
                <c:pt idx="67">
                  <c:v>412.8</c:v>
                </c:pt>
                <c:pt idx="68">
                  <c:v>411.5</c:v>
                </c:pt>
                <c:pt idx="69">
                  <c:v>411.3</c:v>
                </c:pt>
                <c:pt idx="70">
                  <c:v>400.1</c:v>
                </c:pt>
                <c:pt idx="71">
                  <c:v>402.1</c:v>
                </c:pt>
                <c:pt idx="72">
                  <c:v>412</c:v>
                </c:pt>
                <c:pt idx="73">
                  <c:v>399.6</c:v>
                </c:pt>
                <c:pt idx="74">
                  <c:v>397.8</c:v>
                </c:pt>
                <c:pt idx="75">
                  <c:v>401.2</c:v>
                </c:pt>
                <c:pt idx="76">
                  <c:v>396.9</c:v>
                </c:pt>
                <c:pt idx="77">
                  <c:v>402</c:v>
                </c:pt>
                <c:pt idx="78">
                  <c:v>403.2</c:v>
                </c:pt>
                <c:pt idx="79">
                  <c:v>393.8</c:v>
                </c:pt>
                <c:pt idx="80">
                  <c:v>398.2</c:v>
                </c:pt>
                <c:pt idx="81">
                  <c:v>399.4</c:v>
                </c:pt>
                <c:pt idx="82">
                  <c:v>405.7</c:v>
                </c:pt>
                <c:pt idx="83">
                  <c:v>404.4</c:v>
                </c:pt>
                <c:pt idx="84">
                  <c:v>402.6</c:v>
                </c:pt>
                <c:pt idx="85">
                  <c:v>403.2</c:v>
                </c:pt>
                <c:pt idx="86">
                  <c:v>404.8</c:v>
                </c:pt>
                <c:pt idx="87">
                  <c:v>406.3</c:v>
                </c:pt>
                <c:pt idx="88">
                  <c:v>400.3</c:v>
                </c:pt>
                <c:pt idx="89">
                  <c:v>404.7</c:v>
                </c:pt>
                <c:pt idx="90">
                  <c:v>409.8</c:v>
                </c:pt>
                <c:pt idx="91">
                  <c:v>412.8</c:v>
                </c:pt>
                <c:pt idx="92">
                  <c:v>413.5</c:v>
                </c:pt>
                <c:pt idx="93">
                  <c:v>414.4</c:v>
                </c:pt>
                <c:pt idx="94">
                  <c:v>411.5</c:v>
                </c:pt>
                <c:pt idx="95">
                  <c:v>415.1</c:v>
                </c:pt>
                <c:pt idx="96">
                  <c:v>413.1</c:v>
                </c:pt>
                <c:pt idx="97">
                  <c:v>417.7</c:v>
                </c:pt>
                <c:pt idx="98">
                  <c:v>422.3</c:v>
                </c:pt>
                <c:pt idx="99">
                  <c:v>426.2</c:v>
                </c:pt>
                <c:pt idx="100">
                  <c:v>431.5</c:v>
                </c:pt>
                <c:pt idx="101">
                  <c:v>429.5</c:v>
                </c:pt>
                <c:pt idx="102">
                  <c:v>431.9</c:v>
                </c:pt>
                <c:pt idx="103">
                  <c:v>428</c:v>
                </c:pt>
                <c:pt idx="104">
                  <c:v>433</c:v>
                </c:pt>
                <c:pt idx="105">
                  <c:v>431.9</c:v>
                </c:pt>
                <c:pt idx="106">
                  <c:v>430.8</c:v>
                </c:pt>
                <c:pt idx="107">
                  <c:v>426.5</c:v>
                </c:pt>
                <c:pt idx="108">
                  <c:v>427.2</c:v>
                </c:pt>
                <c:pt idx="109">
                  <c:v>432.7</c:v>
                </c:pt>
                <c:pt idx="110">
                  <c:v>428.5</c:v>
                </c:pt>
                <c:pt idx="111">
                  <c:v>436.1</c:v>
                </c:pt>
                <c:pt idx="112">
                  <c:v>433.9</c:v>
                </c:pt>
                <c:pt idx="113">
                  <c:v>437.4</c:v>
                </c:pt>
                <c:pt idx="114">
                  <c:v>440</c:v>
                </c:pt>
                <c:pt idx="115">
                  <c:v>435.6</c:v>
                </c:pt>
                <c:pt idx="116">
                  <c:v>438.8</c:v>
                </c:pt>
                <c:pt idx="117">
                  <c:v>433.3</c:v>
                </c:pt>
                <c:pt idx="118">
                  <c:v>436.6</c:v>
                </c:pt>
                <c:pt idx="119">
                  <c:v>431.4</c:v>
                </c:pt>
                <c:pt idx="120">
                  <c:v>430.9</c:v>
                </c:pt>
                <c:pt idx="121">
                  <c:v>434.5</c:v>
                </c:pt>
                <c:pt idx="122">
                  <c:v>429.4</c:v>
                </c:pt>
                <c:pt idx="123">
                  <c:v>437.7</c:v>
                </c:pt>
                <c:pt idx="124">
                  <c:v>436.7</c:v>
                </c:pt>
                <c:pt idx="125">
                  <c:v>435.9</c:v>
                </c:pt>
                <c:pt idx="126">
                  <c:v>435.5</c:v>
                </c:pt>
                <c:pt idx="127">
                  <c:v>424.5</c:v>
                </c:pt>
                <c:pt idx="128">
                  <c:v>423.2</c:v>
                </c:pt>
                <c:pt idx="129">
                  <c:v>432.7</c:v>
                </c:pt>
                <c:pt idx="130">
                  <c:v>434.9</c:v>
                </c:pt>
                <c:pt idx="131">
                  <c:v>433.5</c:v>
                </c:pt>
                <c:pt idx="132">
                  <c:v>432.6</c:v>
                </c:pt>
                <c:pt idx="133">
                  <c:v>429.9</c:v>
                </c:pt>
                <c:pt idx="134">
                  <c:v>433.9</c:v>
                </c:pt>
                <c:pt idx="135">
                  <c:v>436.2</c:v>
                </c:pt>
                <c:pt idx="136">
                  <c:v>445.9</c:v>
                </c:pt>
                <c:pt idx="137">
                  <c:v>441</c:v>
                </c:pt>
                <c:pt idx="138">
                  <c:v>444.7</c:v>
                </c:pt>
                <c:pt idx="139">
                  <c:v>445.6</c:v>
                </c:pt>
                <c:pt idx="140">
                  <c:v>450.4</c:v>
                </c:pt>
                <c:pt idx="141">
                  <c:v>456.5</c:v>
                </c:pt>
                <c:pt idx="142">
                  <c:v>458.7</c:v>
                </c:pt>
                <c:pt idx="143">
                  <c:v>460.6</c:v>
                </c:pt>
                <c:pt idx="144">
                  <c:v>475.4</c:v>
                </c:pt>
                <c:pt idx="145">
                  <c:v>478.2</c:v>
                </c:pt>
                <c:pt idx="146">
                  <c:v>472.4</c:v>
                </c:pt>
                <c:pt idx="147">
                  <c:v>480.2</c:v>
                </c:pt>
                <c:pt idx="148">
                  <c:v>493</c:v>
                </c:pt>
                <c:pt idx="149">
                  <c:v>493.4</c:v>
                </c:pt>
                <c:pt idx="150">
                  <c:v>494.9</c:v>
                </c:pt>
                <c:pt idx="151">
                  <c:v>495.6</c:v>
                </c:pt>
                <c:pt idx="152">
                  <c:v>491.6</c:v>
                </c:pt>
                <c:pt idx="153">
                  <c:v>500.4</c:v>
                </c:pt>
                <c:pt idx="154">
                  <c:v>496.8</c:v>
                </c:pt>
                <c:pt idx="155">
                  <c:v>500.1</c:v>
                </c:pt>
                <c:pt idx="156">
                  <c:v>497.9</c:v>
                </c:pt>
                <c:pt idx="157">
                  <c:v>492.9</c:v>
                </c:pt>
                <c:pt idx="158">
                  <c:v>481.1</c:v>
                </c:pt>
                <c:pt idx="159">
                  <c:v>484.4</c:v>
                </c:pt>
                <c:pt idx="160">
                  <c:v>483.9</c:v>
                </c:pt>
                <c:pt idx="161">
                  <c:v>488.7</c:v>
                </c:pt>
                <c:pt idx="162">
                  <c:v>491.6</c:v>
                </c:pt>
                <c:pt idx="163">
                  <c:v>488.1</c:v>
                </c:pt>
                <c:pt idx="164">
                  <c:v>485.7</c:v>
                </c:pt>
                <c:pt idx="165">
                  <c:v>485.8</c:v>
                </c:pt>
                <c:pt idx="166">
                  <c:v>484.3</c:v>
                </c:pt>
                <c:pt idx="167">
                  <c:v>488.4</c:v>
                </c:pt>
                <c:pt idx="168">
                  <c:v>490.3</c:v>
                </c:pt>
                <c:pt idx="169">
                  <c:v>488.6</c:v>
                </c:pt>
                <c:pt idx="170">
                  <c:v>485</c:v>
                </c:pt>
                <c:pt idx="171">
                  <c:v>486.1</c:v>
                </c:pt>
                <c:pt idx="172">
                  <c:v>490.3</c:v>
                </c:pt>
                <c:pt idx="173">
                  <c:v>485.3</c:v>
                </c:pt>
                <c:pt idx="174">
                  <c:v>496</c:v>
                </c:pt>
                <c:pt idx="175">
                  <c:v>485.8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6F-4CC4-BF72-0D1A82AA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3479800"/>
        <c:axId val="693481600"/>
      </c:lineChart>
      <c:catAx>
        <c:axId val="69347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693481600"/>
        <c:crosses val="autoZero"/>
        <c:auto val="1"/>
        <c:lblAlgn val="ctr"/>
        <c:lblOffset val="100"/>
        <c:noMultiLvlLbl val="0"/>
      </c:catAx>
      <c:valAx>
        <c:axId val="6934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693479800"/>
        <c:crosses val="autoZero"/>
        <c:crossBetween val="between"/>
      </c:valAx>
      <c:spPr>
        <a:blipFill dpi="0" rotWithShape="1">
          <a:blip xmlns:r="http://schemas.openxmlformats.org/officeDocument/2006/relationships" r:embed="rId3">
            <a:alphaModFix amt="8000"/>
          </a:blip>
          <a:srcRect/>
          <a:stretch>
            <a:fillRect/>
          </a:stretch>
        </a:blip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24446944131982"/>
          <c:y val="0.90835271871729018"/>
          <c:w val="0.71893963254593196"/>
          <c:h val="6.760877424434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ova" panose="020B0504020202020204" pitchFamily="34" charset="0"/>
        </a:defRPr>
      </a:pPr>
      <a:endParaRPr lang="it-IT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/>
              <a:t>Formaggi - Bilancio di approvvigionamento UE</a:t>
            </a:r>
          </a:p>
        </c:rich>
      </c:tx>
      <c:layout>
        <c:manualLayout>
          <c:xMode val="edge"/>
          <c:yMode val="edge"/>
          <c:x val="0.261911520928305"/>
          <c:y val="3.5112451614114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'outlook UE 2024-35'!$B$37</c:f>
              <c:strCache>
                <c:ptCount val="1"/>
                <c:pt idx="0">
                  <c:v>Produzione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2024-35'!$L$36:$AG$36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2024-35'!$L$37:$AG$37</c:f>
              <c:numCache>
                <c:formatCode>0</c:formatCode>
                <c:ptCount val="22"/>
                <c:pt idx="0">
                  <c:v>9578.3015451255851</c:v>
                </c:pt>
                <c:pt idx="1">
                  <c:v>9820.9950691928098</c:v>
                </c:pt>
                <c:pt idx="2">
                  <c:v>10019.859921115221</c:v>
                </c:pt>
                <c:pt idx="3">
                  <c:v>10161.461999633346</c:v>
                </c:pt>
                <c:pt idx="4">
                  <c:v>10266.94792669697</c:v>
                </c:pt>
                <c:pt idx="5">
                  <c:v>10438.64313846119</c:v>
                </c:pt>
                <c:pt idx="6">
                  <c:v>10633.892302648173</c:v>
                </c:pt>
                <c:pt idx="7">
                  <c:v>10804.37494826824</c:v>
                </c:pt>
                <c:pt idx="8">
                  <c:v>10804.762977357725</c:v>
                </c:pt>
                <c:pt idx="9">
                  <c:v>10953.762910510053</c:v>
                </c:pt>
                <c:pt idx="10">
                  <c:v>11173.964045778142</c:v>
                </c:pt>
                <c:pt idx="11">
                  <c:v>11143.637193901948</c:v>
                </c:pt>
                <c:pt idx="12">
                  <c:v>11191.927389433193</c:v>
                </c:pt>
                <c:pt idx="13">
                  <c:v>11224.593336999533</c:v>
                </c:pt>
                <c:pt idx="14">
                  <c:v>11258.689855193052</c:v>
                </c:pt>
                <c:pt idx="15">
                  <c:v>11289.907147450638</c:v>
                </c:pt>
                <c:pt idx="16">
                  <c:v>11320.118972551505</c:v>
                </c:pt>
                <c:pt idx="17">
                  <c:v>11349.436188106441</c:v>
                </c:pt>
                <c:pt idx="18">
                  <c:v>11376.933351062724</c:v>
                </c:pt>
                <c:pt idx="19">
                  <c:v>11404.416846533124</c:v>
                </c:pt>
                <c:pt idx="20">
                  <c:v>11432.382132464465</c:v>
                </c:pt>
                <c:pt idx="21">
                  <c:v>11461.901328160995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D0-4439-92F9-1CBB9F8E0AF3}"/>
            </c:ext>
          </c:extLst>
        </c:ser>
        <c:ser>
          <c:idx val="1"/>
          <c:order val="1"/>
          <c:tx>
            <c:strRef>
              <c:f>'outlook UE 2024-35'!$B$38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2024-35'!$L$36:$AG$36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2024-35'!$L$38:$AG$38</c:f>
              <c:numCache>
                <c:formatCode>0</c:formatCode>
                <c:ptCount val="22"/>
                <c:pt idx="0">
                  <c:v>179.54860100000002</c:v>
                </c:pt>
                <c:pt idx="1">
                  <c:v>187.43120099999999</c:v>
                </c:pt>
                <c:pt idx="2">
                  <c:v>194.51688799999999</c:v>
                </c:pt>
                <c:pt idx="3">
                  <c:v>191.08</c:v>
                </c:pt>
                <c:pt idx="4">
                  <c:v>196.95362399999999</c:v>
                </c:pt>
                <c:pt idx="5">
                  <c:v>211.972015</c:v>
                </c:pt>
                <c:pt idx="6">
                  <c:v>222.69102100000003</c:v>
                </c:pt>
                <c:pt idx="7">
                  <c:v>196.373164</c:v>
                </c:pt>
                <c:pt idx="8">
                  <c:v>186.99961999999999</c:v>
                </c:pt>
                <c:pt idx="9">
                  <c:v>173.97575300000003</c:v>
                </c:pt>
                <c:pt idx="10">
                  <c:v>175.71551053000002</c:v>
                </c:pt>
                <c:pt idx="11">
                  <c:v>185.13253761342247</c:v>
                </c:pt>
                <c:pt idx="12">
                  <c:v>184.09012238677244</c:v>
                </c:pt>
                <c:pt idx="13">
                  <c:v>182.60299122883615</c:v>
                </c:pt>
                <c:pt idx="14">
                  <c:v>181.84947110474639</c:v>
                </c:pt>
                <c:pt idx="15">
                  <c:v>181.32831054575811</c:v>
                </c:pt>
                <c:pt idx="16">
                  <c:v>180.89772765999629</c:v>
                </c:pt>
                <c:pt idx="17">
                  <c:v>180.60427828230155</c:v>
                </c:pt>
                <c:pt idx="18">
                  <c:v>180.44215261312434</c:v>
                </c:pt>
                <c:pt idx="19">
                  <c:v>180.30946650871726</c:v>
                </c:pt>
                <c:pt idx="20">
                  <c:v>180.13161470978412</c:v>
                </c:pt>
                <c:pt idx="21">
                  <c:v>179.95497732564829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D0-4439-92F9-1CBB9F8E0AF3}"/>
            </c:ext>
          </c:extLst>
        </c:ser>
        <c:ser>
          <c:idx val="2"/>
          <c:order val="2"/>
          <c:tx>
            <c:strRef>
              <c:f>'outlook UE 2024-35'!$B$39</c:f>
              <c:strCache>
                <c:ptCount val="1"/>
                <c:pt idx="0">
                  <c:v>Export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2024-35'!$L$36:$AG$36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2024-35'!$L$39:$AG$39</c:f>
              <c:numCache>
                <c:formatCode>0</c:formatCode>
                <c:ptCount val="22"/>
                <c:pt idx="0">
                  <c:v>1151.9438950000003</c:v>
                </c:pt>
                <c:pt idx="1">
                  <c:v>1159.0905230000035</c:v>
                </c:pt>
                <c:pt idx="2">
                  <c:v>1230.7440269999997</c:v>
                </c:pt>
                <c:pt idx="3">
                  <c:v>1274.7142029999986</c:v>
                </c:pt>
                <c:pt idx="4">
                  <c:v>1279.0651229999976</c:v>
                </c:pt>
                <c:pt idx="5">
                  <c:v>1347.6871709999987</c:v>
                </c:pt>
                <c:pt idx="6">
                  <c:v>1402.0932709999988</c:v>
                </c:pt>
                <c:pt idx="7">
                  <c:v>1385.1403869999986</c:v>
                </c:pt>
                <c:pt idx="8">
                  <c:v>1333.3055310000009</c:v>
                </c:pt>
                <c:pt idx="9">
                  <c:v>1379.084893000002</c:v>
                </c:pt>
                <c:pt idx="10">
                  <c:v>1406.666590859998</c:v>
                </c:pt>
                <c:pt idx="11">
                  <c:v>1355.1382949287445</c:v>
                </c:pt>
                <c:pt idx="12">
                  <c:v>1382.6041585170899</c:v>
                </c:pt>
                <c:pt idx="13">
                  <c:v>1393.9233521801016</c:v>
                </c:pt>
                <c:pt idx="14">
                  <c:v>1408.6323557605294</c:v>
                </c:pt>
                <c:pt idx="15">
                  <c:v>1421.1073110533848</c:v>
                </c:pt>
                <c:pt idx="16">
                  <c:v>1432.9328095117457</c:v>
                </c:pt>
                <c:pt idx="17">
                  <c:v>1443.8805894552422</c:v>
                </c:pt>
                <c:pt idx="18">
                  <c:v>1453.0395715355814</c:v>
                </c:pt>
                <c:pt idx="19">
                  <c:v>1462.2164543415861</c:v>
                </c:pt>
                <c:pt idx="20">
                  <c:v>1471.6344221457955</c:v>
                </c:pt>
                <c:pt idx="21">
                  <c:v>1482.4122901913461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D0-4439-92F9-1CBB9F8E0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636984"/>
        <c:axId val="63663986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'outlook UE 2024-35'!$B$40</c15:sqref>
                        </c15:formulaRef>
                      </c:ext>
                    </c:extLst>
                    <c:strCache>
                      <c:ptCount val="1"/>
                      <c:pt idx="0">
                        <c:v>Consumo interno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'outlook UE 2024-35'!$L$36:$AG$36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  <c:pt idx="17">
                        <c:v>2031</c:v>
                      </c:pt>
                      <c:pt idx="18">
                        <c:v>2032</c:v>
                      </c:pt>
                      <c:pt idx="19">
                        <c:v>2033</c:v>
                      </c:pt>
                      <c:pt idx="20">
                        <c:v>2034</c:v>
                      </c:pt>
                      <c:pt idx="21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'outlook UE 2024-35'!$L$40:$AG$40</c15:sqref>
                        </c15:formulaRef>
                      </c:ext>
                    </c:extLst>
                    <c:numCache>
                      <c:formatCode>0</c:formatCode>
                      <c:ptCount val="22"/>
                      <c:pt idx="0">
                        <c:v>8593.130165127508</c:v>
                      </c:pt>
                      <c:pt idx="1">
                        <c:v>8835.7006129456004</c:v>
                      </c:pt>
                      <c:pt idx="2">
                        <c:v>9009.6327821152227</c:v>
                      </c:pt>
                      <c:pt idx="3">
                        <c:v>9077.827796633348</c:v>
                      </c:pt>
                      <c:pt idx="4">
                        <c:v>9184.8364276969714</c:v>
                      </c:pt>
                      <c:pt idx="5">
                        <c:v>9302.9279824611895</c:v>
                      </c:pt>
                      <c:pt idx="6">
                        <c:v>9439.4900526481742</c:v>
                      </c:pt>
                      <c:pt idx="7">
                        <c:v>9630.6077252682408</c:v>
                      </c:pt>
                      <c:pt idx="8">
                        <c:v>9718.4570663577251</c:v>
                      </c:pt>
                      <c:pt idx="9">
                        <c:v>9748.6537705100527</c:v>
                      </c:pt>
                      <c:pt idx="10">
                        <c:v>9943.0129654481443</c:v>
                      </c:pt>
                      <c:pt idx="11">
                        <c:v>9973.6314365866274</c:v>
                      </c:pt>
                      <c:pt idx="12">
                        <c:v>9993.4133533028744</c:v>
                      </c:pt>
                      <c:pt idx="13">
                        <c:v>10013.272976048269</c:v>
                      </c:pt>
                      <c:pt idx="14">
                        <c:v>10031.906970537268</c:v>
                      </c:pt>
                      <c:pt idx="15">
                        <c:v>10050.128146943012</c:v>
                      </c:pt>
                      <c:pt idx="16">
                        <c:v>10068.083890699756</c:v>
                      </c:pt>
                      <c:pt idx="17">
                        <c:v>10086.1598769335</c:v>
                      </c:pt>
                      <c:pt idx="18">
                        <c:v>10104.335932140266</c:v>
                      </c:pt>
                      <c:pt idx="19">
                        <c:v>10122.509858700258</c:v>
                      </c:pt>
                      <c:pt idx="20">
                        <c:v>10140.879325028451</c:v>
                      </c:pt>
                      <c:pt idx="21">
                        <c:v>10159.444015295299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6D0-4439-92F9-1CBB9F8E0AF3}"/>
                  </c:ext>
                </c:extLst>
              </c15:ser>
            </c15:filteredLineSeries>
          </c:ext>
        </c:extLst>
      </c:lineChart>
      <c:catAx>
        <c:axId val="63663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636639864"/>
        <c:crosses val="autoZero"/>
        <c:auto val="1"/>
        <c:lblAlgn val="ctr"/>
        <c:lblOffset val="100"/>
        <c:noMultiLvlLbl val="0"/>
      </c:catAx>
      <c:valAx>
        <c:axId val="63663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/>
                  <a:t>.000 tonnellate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6366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/>
              <a:t>Burro - Bilancio di approvvigionamento UE</a:t>
            </a:r>
          </a:p>
        </c:rich>
      </c:tx>
      <c:layout>
        <c:manualLayout>
          <c:xMode val="edge"/>
          <c:yMode val="edge"/>
          <c:x val="0.24097848564383997"/>
          <c:y val="2.7777874032209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'outlook UE 2024-35'!$B$50</c:f>
              <c:strCache>
                <c:ptCount val="1"/>
                <c:pt idx="0">
                  <c:v>Produzione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2024-35'!$L$49:$AG$49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2024-35'!$L$50:$AG$50</c:f>
              <c:numCache>
                <c:formatCode>0</c:formatCode>
                <c:ptCount val="22"/>
                <c:pt idx="0">
                  <c:v>2092.9496169820031</c:v>
                </c:pt>
                <c:pt idx="1">
                  <c:v>2153.12</c:v>
                </c:pt>
                <c:pt idx="2">
                  <c:v>2246.2899999999995</c:v>
                </c:pt>
                <c:pt idx="3">
                  <c:v>2249.2121199710286</c:v>
                </c:pt>
                <c:pt idx="4">
                  <c:v>2280.1699999999996</c:v>
                </c:pt>
                <c:pt idx="5">
                  <c:v>2346.0299999999993</c:v>
                </c:pt>
                <c:pt idx="6">
                  <c:v>2399.6699999999996</c:v>
                </c:pt>
                <c:pt idx="7">
                  <c:v>2322.2000000000003</c:v>
                </c:pt>
                <c:pt idx="8">
                  <c:v>2296.7999999999997</c:v>
                </c:pt>
                <c:pt idx="9">
                  <c:v>2330.9446199999998</c:v>
                </c:pt>
                <c:pt idx="10">
                  <c:v>2294.6772575999994</c:v>
                </c:pt>
                <c:pt idx="11">
                  <c:v>2337.2945564900601</c:v>
                </c:pt>
                <c:pt idx="12">
                  <c:v>2351.6845922631555</c:v>
                </c:pt>
                <c:pt idx="13">
                  <c:v>2359.0322783731517</c:v>
                </c:pt>
                <c:pt idx="14">
                  <c:v>2365.2614293267084</c:v>
                </c:pt>
                <c:pt idx="15">
                  <c:v>2370.2498002357352</c:v>
                </c:pt>
                <c:pt idx="16">
                  <c:v>2374.347356971984</c:v>
                </c:pt>
                <c:pt idx="17">
                  <c:v>2378.372638288532</c:v>
                </c:pt>
                <c:pt idx="18">
                  <c:v>2382.1374819946177</c:v>
                </c:pt>
                <c:pt idx="19">
                  <c:v>2385.9032752969247</c:v>
                </c:pt>
                <c:pt idx="20">
                  <c:v>2389.1784340945756</c:v>
                </c:pt>
                <c:pt idx="21">
                  <c:v>2392.3832688660386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8D-4ACA-8614-E7847EEDBDD1}"/>
            </c:ext>
          </c:extLst>
        </c:ser>
        <c:ser>
          <c:idx val="1"/>
          <c:order val="1"/>
          <c:tx>
            <c:strRef>
              <c:f>'outlook UE 2024-35'!$B$51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2024-35'!$L$49:$AG$49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2024-35'!$L$51:$AG$51</c:f>
              <c:numCache>
                <c:formatCode>0</c:formatCode>
                <c:ptCount val="22"/>
                <c:pt idx="0">
                  <c:v>43.178287999999988</c:v>
                </c:pt>
                <c:pt idx="1">
                  <c:v>27.584936999999989</c:v>
                </c:pt>
                <c:pt idx="2">
                  <c:v>32.535268999999992</c:v>
                </c:pt>
                <c:pt idx="3">
                  <c:v>35.216711000000018</c:v>
                </c:pt>
                <c:pt idx="4">
                  <c:v>44.395390999999989</c:v>
                </c:pt>
                <c:pt idx="5">
                  <c:v>48.452730999999986</c:v>
                </c:pt>
                <c:pt idx="6">
                  <c:v>33.973608999999996</c:v>
                </c:pt>
                <c:pt idx="7">
                  <c:v>32.64101316</c:v>
                </c:pt>
                <c:pt idx="8">
                  <c:v>56.774631496800005</c:v>
                </c:pt>
                <c:pt idx="9">
                  <c:v>43.513026672279999</c:v>
                </c:pt>
                <c:pt idx="10">
                  <c:v>43.513026672279999</c:v>
                </c:pt>
                <c:pt idx="11">
                  <c:v>52.60599566301812</c:v>
                </c:pt>
                <c:pt idx="12">
                  <c:v>51.76781780385879</c:v>
                </c:pt>
                <c:pt idx="13">
                  <c:v>51.264346698857537</c:v>
                </c:pt>
                <c:pt idx="14">
                  <c:v>50.846426989525803</c:v>
                </c:pt>
                <c:pt idx="15">
                  <c:v>50.616762532845812</c:v>
                </c:pt>
                <c:pt idx="16">
                  <c:v>50.531699625616511</c:v>
                </c:pt>
                <c:pt idx="17">
                  <c:v>50.463046439671885</c:v>
                </c:pt>
                <c:pt idx="18">
                  <c:v>50.436165151065481</c:v>
                </c:pt>
                <c:pt idx="19">
                  <c:v>50.419025552694393</c:v>
                </c:pt>
                <c:pt idx="20">
                  <c:v>50.475610771351029</c:v>
                </c:pt>
                <c:pt idx="21">
                  <c:v>50.546013043305187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8D-4ACA-8614-E7847EEDBDD1}"/>
            </c:ext>
          </c:extLst>
        </c:ser>
        <c:ser>
          <c:idx val="2"/>
          <c:order val="2"/>
          <c:tx>
            <c:strRef>
              <c:f>'outlook UE 2024-35'!$B$52</c:f>
              <c:strCache>
                <c:ptCount val="1"/>
                <c:pt idx="0">
                  <c:v>Export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'outlook UE 2024-35'!$L$49:$AG$49</c:f>
              <c:numCache>
                <c:formatCode>General</c:formatCode>
                <c:ptCount val="2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</c:numCache>
            </c:numRef>
          </c:cat>
          <c:val>
            <c:numRef>
              <c:f>'outlook UE 2024-35'!$L$52:$AG$52</c:f>
              <c:numCache>
                <c:formatCode>0</c:formatCode>
                <c:ptCount val="22"/>
                <c:pt idx="0">
                  <c:v>218.23161800000003</c:v>
                </c:pt>
                <c:pt idx="1">
                  <c:v>245.21925200000001</c:v>
                </c:pt>
                <c:pt idx="2">
                  <c:v>280.14703099999997</c:v>
                </c:pt>
                <c:pt idx="3">
                  <c:v>236.968672</c:v>
                </c:pt>
                <c:pt idx="4">
                  <c:v>227.59905200000003</c:v>
                </c:pt>
                <c:pt idx="5">
                  <c:v>283.06669699999998</c:v>
                </c:pt>
                <c:pt idx="6">
                  <c:v>302.636618</c:v>
                </c:pt>
                <c:pt idx="7">
                  <c:v>253.88730890000005</c:v>
                </c:pt>
                <c:pt idx="8">
                  <c:v>245.32104661499997</c:v>
                </c:pt>
                <c:pt idx="9">
                  <c:v>279.56638570270002</c:v>
                </c:pt>
                <c:pt idx="10">
                  <c:v>268.38373027459198</c:v>
                </c:pt>
                <c:pt idx="11">
                  <c:v>219.62350169459094</c:v>
                </c:pt>
                <c:pt idx="12">
                  <c:v>225.47091959878529</c:v>
                </c:pt>
                <c:pt idx="13">
                  <c:v>229.57133774087455</c:v>
                </c:pt>
                <c:pt idx="14">
                  <c:v>233.08474661123844</c:v>
                </c:pt>
                <c:pt idx="15">
                  <c:v>235.6546070775658</c:v>
                </c:pt>
                <c:pt idx="16">
                  <c:v>237.5310597879581</c:v>
                </c:pt>
                <c:pt idx="17">
                  <c:v>239.4187028876801</c:v>
                </c:pt>
                <c:pt idx="18">
                  <c:v>241.01359970486126</c:v>
                </c:pt>
                <c:pt idx="19">
                  <c:v>242.64842206927153</c:v>
                </c:pt>
                <c:pt idx="20">
                  <c:v>243.81728651162189</c:v>
                </c:pt>
                <c:pt idx="21">
                  <c:v>244.88425205463247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8D-4ACA-8614-E7847EED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636984"/>
        <c:axId val="63663986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'outlook UE 2024-35'!$B$53</c15:sqref>
                        </c15:formulaRef>
                      </c:ext>
                    </c:extLst>
                    <c:strCache>
                      <c:ptCount val="1"/>
                      <c:pt idx="0">
                        <c:v>Consumo interno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'outlook UE 2024-35'!$L$49:$AG$49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  <c:pt idx="9">
                        <c:v>2023</c:v>
                      </c:pt>
                      <c:pt idx="10">
                        <c:v>2024</c:v>
                      </c:pt>
                      <c:pt idx="11">
                        <c:v>2025</c:v>
                      </c:pt>
                      <c:pt idx="12">
                        <c:v>2026</c:v>
                      </c:pt>
                      <c:pt idx="13">
                        <c:v>2027</c:v>
                      </c:pt>
                      <c:pt idx="14">
                        <c:v>2028</c:v>
                      </c:pt>
                      <c:pt idx="15">
                        <c:v>2029</c:v>
                      </c:pt>
                      <c:pt idx="16">
                        <c:v>2030</c:v>
                      </c:pt>
                      <c:pt idx="17">
                        <c:v>2031</c:v>
                      </c:pt>
                      <c:pt idx="18">
                        <c:v>2032</c:v>
                      </c:pt>
                      <c:pt idx="19">
                        <c:v>2033</c:v>
                      </c:pt>
                      <c:pt idx="20">
                        <c:v>2034</c:v>
                      </c:pt>
                      <c:pt idx="21">
                        <c:v>2035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'outlook UE 2024-35'!$L$53:$AG$53</c15:sqref>
                        </c15:formulaRef>
                      </c:ext>
                    </c:extLst>
                    <c:numCache>
                      <c:formatCode>0</c:formatCode>
                      <c:ptCount val="22"/>
                      <c:pt idx="0">
                        <c:v>1887.4364369820032</c:v>
                      </c:pt>
                      <c:pt idx="1">
                        <c:v>1927.8258599999999</c:v>
                      </c:pt>
                      <c:pt idx="2">
                        <c:v>2016.6334879999995</c:v>
                      </c:pt>
                      <c:pt idx="3">
                        <c:v>2056.6147339710287</c:v>
                      </c:pt>
                      <c:pt idx="4">
                        <c:v>2081.9663389999996</c:v>
                      </c:pt>
                      <c:pt idx="5">
                        <c:v>2096.4160339999994</c:v>
                      </c:pt>
                      <c:pt idx="6">
                        <c:v>2131.0069909999997</c:v>
                      </c:pt>
                      <c:pt idx="7">
                        <c:v>2100.9537042600004</c:v>
                      </c:pt>
                      <c:pt idx="8">
                        <c:v>2093.2535848817997</c:v>
                      </c:pt>
                      <c:pt idx="9">
                        <c:v>2094.8912609695799</c:v>
                      </c:pt>
                      <c:pt idx="10">
                        <c:v>2069.8065539976874</c:v>
                      </c:pt>
                      <c:pt idx="11">
                        <c:v>2170.2770504584873</c:v>
                      </c:pt>
                      <c:pt idx="12">
                        <c:v>2177.9814904682289</c:v>
                      </c:pt>
                      <c:pt idx="13">
                        <c:v>2180.7252873311345</c:v>
                      </c:pt>
                      <c:pt idx="14">
                        <c:v>2183.0231097049959</c:v>
                      </c:pt>
                      <c:pt idx="15">
                        <c:v>2185.2119556910156</c:v>
                      </c:pt>
                      <c:pt idx="16">
                        <c:v>2187.3479968096422</c:v>
                      </c:pt>
                      <c:pt idx="17">
                        <c:v>2189.4169818405235</c:v>
                      </c:pt>
                      <c:pt idx="18">
                        <c:v>2191.560047440822</c:v>
                      </c:pt>
                      <c:pt idx="19">
                        <c:v>2193.6738787803479</c:v>
                      </c:pt>
                      <c:pt idx="20">
                        <c:v>2195.8367583543045</c:v>
                      </c:pt>
                      <c:pt idx="21">
                        <c:v>2198.0450298547112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38D-4ACA-8614-E7847EEDBDD1}"/>
                  </c:ext>
                </c:extLst>
              </c15:ser>
            </c15:filteredLineSeries>
          </c:ext>
        </c:extLst>
      </c:lineChart>
      <c:catAx>
        <c:axId val="63663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636639864"/>
        <c:crosses val="autoZero"/>
        <c:auto val="1"/>
        <c:lblAlgn val="ctr"/>
        <c:lblOffset val="100"/>
        <c:noMultiLvlLbl val="0"/>
      </c:catAx>
      <c:valAx>
        <c:axId val="63663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/>
                  <a:t>.000 tonnellate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6366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61146210588645"/>
          <c:y val="0.19042188059400719"/>
          <c:w val="0.49569155956874239"/>
          <c:h val="0.7634818922992160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chemeClr val="accent5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2B-4BA9-8E09-26F7DE0C60A2}"/>
              </c:ext>
            </c:extLst>
          </c:dPt>
          <c:dPt>
            <c:idx val="1"/>
            <c:bubble3D val="0"/>
            <c:explosion val="8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2B-4BA9-8E09-26F7DE0C60A2}"/>
              </c:ext>
            </c:extLst>
          </c:dPt>
          <c:dPt>
            <c:idx val="2"/>
            <c:bubble3D val="0"/>
            <c:explosion val="8"/>
            <c:spPr>
              <a:solidFill>
                <a:schemeClr val="accent5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2B-4BA9-8E09-26F7DE0C60A2}"/>
              </c:ext>
            </c:extLst>
          </c:dPt>
          <c:dPt>
            <c:idx val="3"/>
            <c:bubble3D val="0"/>
            <c:explosion val="9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2B-4BA9-8E09-26F7DE0C60A2}"/>
              </c:ext>
            </c:extLst>
          </c:dPt>
          <c:dPt>
            <c:idx val="4"/>
            <c:bubble3D val="0"/>
            <c:explosion val="8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2B-4BA9-8E09-26F7DE0C60A2}"/>
              </c:ext>
            </c:extLst>
          </c:dPt>
          <c:dPt>
            <c:idx val="5"/>
            <c:bubble3D val="0"/>
            <c:explosion val="5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2B-4BA9-8E09-26F7DE0C60A2}"/>
              </c:ext>
            </c:extLst>
          </c:dPt>
          <c:dPt>
            <c:idx val="6"/>
            <c:bubble3D val="0"/>
            <c:explosion val="4"/>
            <c:spPr>
              <a:solidFill>
                <a:schemeClr val="accent5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52B-4BA9-8E09-26F7DE0C60A2}"/>
              </c:ext>
            </c:extLst>
          </c:dPt>
          <c:dPt>
            <c:idx val="7"/>
            <c:bubble3D val="0"/>
            <c:explosion val="5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52B-4BA9-8E09-26F7DE0C60A2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52B-4BA9-8E09-26F7DE0C60A2}"/>
              </c:ext>
            </c:extLst>
          </c:dPt>
          <c:dPt>
            <c:idx val="9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52B-4BA9-8E09-26F7DE0C60A2}"/>
              </c:ext>
            </c:extLst>
          </c:dPt>
          <c:dPt>
            <c:idx val="10"/>
            <c:bubble3D val="0"/>
            <c:spPr>
              <a:solidFill>
                <a:schemeClr val="accent5">
                  <a:tint val="1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52B-4BA9-8E09-26F7DE0C60A2}"/>
              </c:ext>
            </c:extLst>
          </c:dPt>
          <c:dLbls>
            <c:dLbl>
              <c:idx val="1"/>
              <c:layout>
                <c:manualLayout>
                  <c:x val="-9.5959634120589457E-2"/>
                  <c:y val="-1.16684577698300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2B-4BA9-8E09-26F7DE0C60A2}"/>
                </c:ext>
              </c:extLst>
            </c:dLbl>
            <c:dLbl>
              <c:idx val="2"/>
              <c:layout>
                <c:manualLayout>
                  <c:x val="-5.8959698942057957E-2"/>
                  <c:y val="2.50121508152760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2B-4BA9-8E09-26F7DE0C60A2}"/>
                </c:ext>
              </c:extLst>
            </c:dLbl>
            <c:dLbl>
              <c:idx val="3"/>
              <c:layout>
                <c:manualLayout>
                  <c:x val="0"/>
                  <c:y val="4.5197740112994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2B-4BA9-8E09-26F7DE0C60A2}"/>
                </c:ext>
              </c:extLst>
            </c:dLbl>
            <c:dLbl>
              <c:idx val="4"/>
              <c:layout>
                <c:manualLayout>
                  <c:x val="-5.3717018264390452E-2"/>
                  <c:y val="6.56137923332729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2B-4BA9-8E09-26F7DE0C60A2}"/>
                </c:ext>
              </c:extLst>
            </c:dLbl>
            <c:dLbl>
              <c:idx val="5"/>
              <c:layout>
                <c:manualLayout>
                  <c:x val="-5.8106224346196216E-2"/>
                  <c:y val="2.337121837592277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2B-4BA9-8E09-26F7DE0C60A2}"/>
                </c:ext>
              </c:extLst>
            </c:dLbl>
            <c:dLbl>
              <c:idx val="6"/>
              <c:layout>
                <c:manualLayout>
                  <c:x val="-5.5257832624055194E-3"/>
                  <c:y val="-4.09562944073796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2B-4BA9-8E09-26F7DE0C60A2}"/>
                </c:ext>
              </c:extLst>
            </c:dLbl>
            <c:dLbl>
              <c:idx val="7"/>
              <c:layout>
                <c:manualLayout>
                  <c:x val="0.10600139425809041"/>
                  <c:y val="-3.61820193659647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2B-4BA9-8E09-26F7DE0C60A2}"/>
                </c:ext>
              </c:extLst>
            </c:dLbl>
            <c:dLbl>
              <c:idx val="8"/>
              <c:layout>
                <c:manualLayout>
                  <c:x val="0.13691706612027174"/>
                  <c:y val="-2.76919227313540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2B-4BA9-8E09-26F7DE0C60A2}"/>
                </c:ext>
              </c:extLst>
            </c:dLbl>
            <c:dLbl>
              <c:idx val="9"/>
              <c:layout>
                <c:manualLayout>
                  <c:x val="0.15271656970156289"/>
                  <c:y val="-4.06779661016949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2B-4BA9-8E09-26F7DE0C60A2}"/>
                </c:ext>
              </c:extLst>
            </c:dLbl>
            <c:dLbl>
              <c:idx val="10"/>
              <c:layout>
                <c:manualLayout>
                  <c:x val="0.15663237918109016"/>
                  <c:y val="4.519774011299435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2B-4BA9-8E09-26F7DE0C6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'consegne anno'!$A$50:$A$58</c:f>
              <c:strCache>
                <c:ptCount val="9"/>
                <c:pt idx="0">
                  <c:v>Lombardia</c:v>
                </c:pt>
                <c:pt idx="1">
                  <c:v>Emilia R.</c:v>
                </c:pt>
                <c:pt idx="2">
                  <c:v>Veneto</c:v>
                </c:pt>
                <c:pt idx="3">
                  <c:v>Piemonte</c:v>
                </c:pt>
                <c:pt idx="4">
                  <c:v>Trentino A.A.</c:v>
                </c:pt>
                <c:pt idx="5">
                  <c:v>Puglia</c:v>
                </c:pt>
                <c:pt idx="6">
                  <c:v>Friuli V.G.</c:v>
                </c:pt>
                <c:pt idx="7">
                  <c:v>Sardegna</c:v>
                </c:pt>
                <c:pt idx="8">
                  <c:v>Altre</c:v>
                </c:pt>
              </c:strCache>
            </c:strRef>
          </c:cat>
          <c:val>
            <c:numRef>
              <c:f>'consegne anno'!$C$50:$C$58</c:f>
              <c:numCache>
                <c:formatCode>0%</c:formatCode>
                <c:ptCount val="9"/>
                <c:pt idx="0">
                  <c:v>0.46842378989952788</c:v>
                </c:pt>
                <c:pt idx="1">
                  <c:v>0.160368307680233</c:v>
                </c:pt>
                <c:pt idx="2">
                  <c:v>9.3220456739758442E-2</c:v>
                </c:pt>
                <c:pt idx="3">
                  <c:v>9.2968890885467531E-2</c:v>
                </c:pt>
                <c:pt idx="4">
                  <c:v>3.9112038956900318E-2</c:v>
                </c:pt>
                <c:pt idx="5">
                  <c:v>3.2316630633071004E-2</c:v>
                </c:pt>
                <c:pt idx="6">
                  <c:v>1.8597549756213982E-2</c:v>
                </c:pt>
                <c:pt idx="7">
                  <c:v>1.5967827666624777E-2</c:v>
                </c:pt>
                <c:pt idx="8">
                  <c:v>7.9024507782203157E-2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2B-4BA9-8E09-26F7DE0C6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64-4FDB-8BF4-70DBECBB1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aziende_regione!$G$2:$K$2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aziende_regione!$G$23:$K$23</c:f>
              <c:numCache>
                <c:formatCode>_-* #,##0_-;\-* #,##0_-;_-* "-"??_-;_-@_-</c:formatCode>
                <c:ptCount val="5"/>
                <c:pt idx="0">
                  <c:v>25915</c:v>
                </c:pt>
                <c:pt idx="1">
                  <c:v>25370</c:v>
                </c:pt>
                <c:pt idx="2">
                  <c:v>24515</c:v>
                </c:pt>
                <c:pt idx="3">
                  <c:v>23742</c:v>
                </c:pt>
                <c:pt idx="4">
                  <c:v>22972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4-4FDB-8BF4-70DBECBB1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5214224"/>
        <c:axId val="815212256"/>
      </c:barChart>
      <c:catAx>
        <c:axId val="8152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5212256"/>
        <c:crosses val="autoZero"/>
        <c:auto val="1"/>
        <c:lblAlgn val="ctr"/>
        <c:lblOffset val="100"/>
        <c:noMultiLvlLbl val="0"/>
      </c:catAx>
      <c:valAx>
        <c:axId val="815212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crossAx val="81521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consistenze_BDN!$A$39</c:f>
              <c:strCache>
                <c:ptCount val="1"/>
                <c:pt idx="0">
                  <c:v>&lt; 49 capi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consistenze_BDN!$B$37:$G$38</c:f>
              <c:multiLvlStrCache>
                <c:ptCount val="6"/>
                <c:lvl>
                  <c:pt idx="0">
                    <c:v>aziende</c:v>
                  </c:pt>
                  <c:pt idx="1">
                    <c:v>capi</c:v>
                  </c:pt>
                  <c:pt idx="2">
                    <c:v>aziende</c:v>
                  </c:pt>
                  <c:pt idx="3">
                    <c:v>capi</c:v>
                  </c:pt>
                  <c:pt idx="4">
                    <c:v>aziende</c:v>
                  </c:pt>
                  <c:pt idx="5">
                    <c:v>capi</c:v>
                  </c:pt>
                </c:lvl>
                <c:lvl>
                  <c:pt idx="0">
                    <c:v>2015</c:v>
                  </c:pt>
                  <c:pt idx="2">
                    <c:v>2020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consistenze_BDN!$B$39:$G$39</c:f>
              <c:numCache>
                <c:formatCode>0%</c:formatCode>
                <c:ptCount val="6"/>
                <c:pt idx="0">
                  <c:v>0.53521992238033633</c:v>
                </c:pt>
                <c:pt idx="1">
                  <c:v>0.10557592527847752</c:v>
                </c:pt>
                <c:pt idx="2">
                  <c:v>0.50443725004760998</c:v>
                </c:pt>
                <c:pt idx="3">
                  <c:v>8.3970418427297674E-2</c:v>
                </c:pt>
                <c:pt idx="4">
                  <c:v>0.48992888472512031</c:v>
                </c:pt>
                <c:pt idx="5">
                  <c:v>7.2853636259847018E-2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7-45F4-B32D-9A7D02083355}"/>
            </c:ext>
          </c:extLst>
        </c:ser>
        <c:ser>
          <c:idx val="2"/>
          <c:order val="1"/>
          <c:tx>
            <c:strRef>
              <c:f>consistenze_BDN!$A$40</c:f>
              <c:strCache>
                <c:ptCount val="1"/>
                <c:pt idx="0">
                  <c:v>50--99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consistenze_BDN!$B$37:$G$38</c:f>
              <c:multiLvlStrCache>
                <c:ptCount val="6"/>
                <c:lvl>
                  <c:pt idx="0">
                    <c:v>aziende</c:v>
                  </c:pt>
                  <c:pt idx="1">
                    <c:v>capi</c:v>
                  </c:pt>
                  <c:pt idx="2">
                    <c:v>aziende</c:v>
                  </c:pt>
                  <c:pt idx="3">
                    <c:v>capi</c:v>
                  </c:pt>
                  <c:pt idx="4">
                    <c:v>aziende</c:v>
                  </c:pt>
                  <c:pt idx="5">
                    <c:v>capi</c:v>
                  </c:pt>
                </c:lvl>
                <c:lvl>
                  <c:pt idx="0">
                    <c:v>2015</c:v>
                  </c:pt>
                  <c:pt idx="2">
                    <c:v>2020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consistenze_BDN!$B$40:$G$40</c:f>
              <c:numCache>
                <c:formatCode>0%</c:formatCode>
                <c:ptCount val="6"/>
                <c:pt idx="0">
                  <c:v>0.17910737386804657</c:v>
                </c:pt>
                <c:pt idx="1">
                  <c:v>0.13075137549583757</c:v>
                </c:pt>
                <c:pt idx="2">
                  <c:v>0.16926299752428109</c:v>
                </c:pt>
                <c:pt idx="3">
                  <c:v>0.10475491719187045</c:v>
                </c:pt>
                <c:pt idx="4">
                  <c:v>0.16062683643486778</c:v>
                </c:pt>
                <c:pt idx="5">
                  <c:v>8.9623762402525509E-2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7-45F4-B32D-9A7D02083355}"/>
            </c:ext>
          </c:extLst>
        </c:ser>
        <c:ser>
          <c:idx val="3"/>
          <c:order val="2"/>
          <c:tx>
            <c:strRef>
              <c:f>consistenze_BDN!$A$41</c:f>
              <c:strCache>
                <c:ptCount val="1"/>
                <c:pt idx="0">
                  <c:v>100-499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consistenze_BDN!$B$37:$G$38</c:f>
              <c:multiLvlStrCache>
                <c:ptCount val="6"/>
                <c:lvl>
                  <c:pt idx="0">
                    <c:v>aziende</c:v>
                  </c:pt>
                  <c:pt idx="1">
                    <c:v>capi</c:v>
                  </c:pt>
                  <c:pt idx="2">
                    <c:v>aziende</c:v>
                  </c:pt>
                  <c:pt idx="3">
                    <c:v>capi</c:v>
                  </c:pt>
                  <c:pt idx="4">
                    <c:v>aziende</c:v>
                  </c:pt>
                  <c:pt idx="5">
                    <c:v>capi</c:v>
                  </c:pt>
                </c:lvl>
                <c:lvl>
                  <c:pt idx="0">
                    <c:v>2015</c:v>
                  </c:pt>
                  <c:pt idx="2">
                    <c:v>2020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consistenze_BDN!$B$41:$G$41</c:f>
              <c:numCache>
                <c:formatCode>0%</c:formatCode>
                <c:ptCount val="6"/>
                <c:pt idx="0">
                  <c:v>0.26031694695989649</c:v>
                </c:pt>
                <c:pt idx="1">
                  <c:v>0.56492861632307079</c:v>
                </c:pt>
                <c:pt idx="2">
                  <c:v>0.28699295372310035</c:v>
                </c:pt>
                <c:pt idx="3">
                  <c:v>0.54166524957677165</c:v>
                </c:pt>
                <c:pt idx="4">
                  <c:v>0.29834348251926923</c:v>
                </c:pt>
                <c:pt idx="5">
                  <c:v>0.51748301414890197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7-45F4-B32D-9A7D02083355}"/>
            </c:ext>
          </c:extLst>
        </c:ser>
        <c:ser>
          <c:idx val="4"/>
          <c:order val="3"/>
          <c:tx>
            <c:strRef>
              <c:f>consistenze_BDN!$A$42</c:f>
              <c:strCache>
                <c:ptCount val="1"/>
                <c:pt idx="0">
                  <c:v>oltre 500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consistenze_BDN!$B$37:$G$38</c:f>
              <c:multiLvlStrCache>
                <c:ptCount val="6"/>
                <c:lvl>
                  <c:pt idx="0">
                    <c:v>aziende</c:v>
                  </c:pt>
                  <c:pt idx="1">
                    <c:v>capi</c:v>
                  </c:pt>
                  <c:pt idx="2">
                    <c:v>aziende</c:v>
                  </c:pt>
                  <c:pt idx="3">
                    <c:v>capi</c:v>
                  </c:pt>
                  <c:pt idx="4">
                    <c:v>aziende</c:v>
                  </c:pt>
                  <c:pt idx="5">
                    <c:v>capi</c:v>
                  </c:pt>
                </c:lvl>
                <c:lvl>
                  <c:pt idx="0">
                    <c:v>2015</c:v>
                  </c:pt>
                  <c:pt idx="2">
                    <c:v>2020</c:v>
                  </c:pt>
                  <c:pt idx="4">
                    <c:v>2024</c:v>
                  </c:pt>
                </c:lvl>
              </c:multiLvlStrCache>
            </c:multiLvlStrRef>
          </c:cat>
          <c:val>
            <c:numRef>
              <c:f>consistenze_BDN!$B$42:$G$42</c:f>
              <c:numCache>
                <c:formatCode>0%</c:formatCode>
                <c:ptCount val="6"/>
                <c:pt idx="0">
                  <c:v>2.5355756791720568E-2</c:v>
                </c:pt>
                <c:pt idx="1">
                  <c:v>0.19874408290261414</c:v>
                </c:pt>
                <c:pt idx="2">
                  <c:v>3.9306798705008569E-2</c:v>
                </c:pt>
                <c:pt idx="3">
                  <c:v>0.2696094148040602</c:v>
                </c:pt>
                <c:pt idx="4">
                  <c:v>5.1100796320742665E-2</c:v>
                </c:pt>
                <c:pt idx="5">
                  <c:v>0.32003958718872549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7-45F4-B32D-9A7D020833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273088"/>
        <c:axId val="133275008"/>
      </c:barChart>
      <c:catAx>
        <c:axId val="133273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r>
                  <a:rPr lang="en-US"/>
                  <a:t>classe di capi</a:t>
                </a:r>
              </a:p>
            </c:rich>
          </c:tx>
          <c:layout>
            <c:manualLayout>
              <c:xMode val="edge"/>
              <c:yMode val="edge"/>
              <c:x val="0.46370797547020237"/>
              <c:y val="0.85134857701229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" panose="020B0504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133275008"/>
        <c:crosses val="autoZero"/>
        <c:auto val="1"/>
        <c:lblAlgn val="ctr"/>
        <c:lblOffset val="100"/>
        <c:noMultiLvlLbl val="0"/>
      </c:catAx>
      <c:valAx>
        <c:axId val="1332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1332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'prezzo_latte ITA'!$A$15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5">
                  <a:tint val="58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'prezzo_latte ITA'!$B$3:$M$3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'prezzo_latte ITA'!$B$15:$M$15</c:f>
              <c:numCache>
                <c:formatCode>0.00</c:formatCode>
                <c:ptCount val="12"/>
                <c:pt idx="0">
                  <c:v>40.96385319272936</c:v>
                </c:pt>
                <c:pt idx="1">
                  <c:v>41.654203054659391</c:v>
                </c:pt>
                <c:pt idx="2">
                  <c:v>43.34305296888941</c:v>
                </c:pt>
                <c:pt idx="3">
                  <c:v>47.368652163769561</c:v>
                </c:pt>
                <c:pt idx="4">
                  <c:v>48.461952217609564</c:v>
                </c:pt>
                <c:pt idx="5">
                  <c:v>49.489802052039586</c:v>
                </c:pt>
                <c:pt idx="6">
                  <c:v>52.354301479139693</c:v>
                </c:pt>
                <c:pt idx="7">
                  <c:v>54.820251735449638</c:v>
                </c:pt>
                <c:pt idx="8">
                  <c:v>55.804001538699687</c:v>
                </c:pt>
                <c:pt idx="9">
                  <c:v>56.847201330059733</c:v>
                </c:pt>
                <c:pt idx="10">
                  <c:v>57.833199316180064</c:v>
                </c:pt>
                <c:pt idx="11">
                  <c:v>58.94779938572006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4-4317-9349-123445CE28C9}"/>
            </c:ext>
          </c:extLst>
        </c:ser>
        <c:ser>
          <c:idx val="1"/>
          <c:order val="1"/>
          <c:tx>
            <c:strRef>
              <c:f>'prezzo_latte ITA'!$A$16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'prezzo_latte ITA'!$B$3:$M$3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'prezzo_latte ITA'!$B$16:$M$16</c:f>
              <c:numCache>
                <c:formatCode>0.00</c:formatCode>
                <c:ptCount val="12"/>
                <c:pt idx="0">
                  <c:v>58.713824399617565</c:v>
                </c:pt>
                <c:pt idx="1">
                  <c:v>56.856999312300069</c:v>
                </c:pt>
                <c:pt idx="2">
                  <c:v>56.344399363560065</c:v>
                </c:pt>
                <c:pt idx="3">
                  <c:v>55.178824480117548</c:v>
                </c:pt>
                <c:pt idx="4">
                  <c:v>52.994849698515026</c:v>
                </c:pt>
                <c:pt idx="5">
                  <c:v>52.53569994443</c:v>
                </c:pt>
                <c:pt idx="6">
                  <c:v>51.072100090789988</c:v>
                </c:pt>
                <c:pt idx="7">
                  <c:v>50.272450070754992</c:v>
                </c:pt>
                <c:pt idx="8">
                  <c:v>49.880800009920002</c:v>
                </c:pt>
                <c:pt idx="9">
                  <c:v>49.859999942000002</c:v>
                </c:pt>
                <c:pt idx="10">
                  <c:v>49.780299889970017</c:v>
                </c:pt>
                <c:pt idx="11">
                  <c:v>49.896049878395004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4-4317-9349-123445CE28C9}"/>
            </c:ext>
          </c:extLst>
        </c:ser>
        <c:ser>
          <c:idx val="2"/>
          <c:order val="2"/>
          <c:tx>
            <c:strRef>
              <c:f>'prezzo_latte ITA'!$A$17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'prezzo_latte ITA'!$B$3:$M$3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'prezzo_latte ITA'!$B$17:$M$17</c:f>
              <c:numCache>
                <c:formatCode>0.00</c:formatCode>
                <c:ptCount val="12"/>
                <c:pt idx="0">
                  <c:v>50.494948855617459</c:v>
                </c:pt>
                <c:pt idx="1">
                  <c:v>50.683724438395465</c:v>
                </c:pt>
                <c:pt idx="2">
                  <c:v>50.889795907163681</c:v>
                </c:pt>
                <c:pt idx="3">
                  <c:v>51.054438747506254</c:v>
                </c:pt>
                <c:pt idx="4">
                  <c:v>51.353928605211365</c:v>
                </c:pt>
                <c:pt idx="5">
                  <c:v>51.634949035719487</c:v>
                </c:pt>
                <c:pt idx="6">
                  <c:v>53.444540779638693</c:v>
                </c:pt>
                <c:pt idx="7">
                  <c:v>54.039948912760316</c:v>
                </c:pt>
                <c:pt idx="8">
                  <c:v>54.272959183673471</c:v>
                </c:pt>
                <c:pt idx="9">
                  <c:v>55.284030612244905</c:v>
                </c:pt>
                <c:pt idx="10">
                  <c:v>56.389132653061225</c:v>
                </c:pt>
                <c:pt idx="11">
                  <c:v>57.575407390264552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54-4317-9349-123445CE28C9}"/>
            </c:ext>
          </c:extLst>
        </c:ser>
        <c:ser>
          <c:idx val="3"/>
          <c:order val="3"/>
          <c:tx>
            <c:strRef>
              <c:f>'prezzo_latte ITA'!$A$18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'prezzo_latte ITA'!$B$3:$M$3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'prezzo_latte ITA'!$B$18:$M$18</c:f>
              <c:numCache>
                <c:formatCode>0.00</c:formatCode>
                <c:ptCount val="12"/>
                <c:pt idx="0">
                  <c:v>58.651634370614488</c:v>
                </c:pt>
                <c:pt idx="1">
                  <c:v>59.185614995738277</c:v>
                </c:pt>
                <c:pt idx="2">
                  <c:v>59.085308996081743</c:v>
                </c:pt>
                <c:pt idx="3">
                  <c:v>59.136738011824676</c:v>
                </c:pt>
                <c:pt idx="4">
                  <c:v>59.330615346248081</c:v>
                </c:pt>
                <c:pt idx="5">
                  <c:v>59.704390436908682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54-4317-9349-123445CE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1354112"/>
        <c:axId val="821350872"/>
      </c:lineChart>
      <c:catAx>
        <c:axId val="8213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821350872"/>
        <c:crosses val="autoZero"/>
        <c:auto val="1"/>
        <c:lblAlgn val="ctr"/>
        <c:lblOffset val="100"/>
        <c:noMultiLvlLbl val="0"/>
      </c:catAx>
      <c:valAx>
        <c:axId val="821350872"/>
        <c:scaling>
          <c:orientation val="minMax"/>
          <c:max val="63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821354112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35314335708039E-2"/>
          <c:y val="4.1788190968515999E-2"/>
          <c:w val="0.91838035870516188"/>
          <c:h val="0.71322129132991507"/>
        </c:manualLayout>
      </c:layout>
      <c:lineChart>
        <c:grouping val="standard"/>
        <c:varyColors val="0"/>
        <c:ser>
          <c:idx val="3"/>
          <c:order val="0"/>
          <c:tx>
            <c:strRef>
              <c:f>indice_costi!$D$2</c:f>
              <c:strCache>
                <c:ptCount val="1"/>
                <c:pt idx="0">
                  <c:v>Indice_all.bovini da latte</c:v>
                </c:pt>
              </c:strCache>
            </c:strRef>
          </c:tx>
          <c:spPr>
            <a:ln w="571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indice_costi!$A$75:$A$134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</c:numCache>
            </c:numRef>
          </c:cat>
          <c:val>
            <c:numRef>
              <c:f>indice_costi!$D$75:$D$134</c:f>
              <c:numCache>
                <c:formatCode>0.00</c:formatCode>
                <c:ptCount val="60"/>
                <c:pt idx="0">
                  <c:v>106.41395016253135</c:v>
                </c:pt>
                <c:pt idx="1">
                  <c:v>105.85986431402696</c:v>
                </c:pt>
                <c:pt idx="2">
                  <c:v>105.27439311607662</c:v>
                </c:pt>
                <c:pt idx="3">
                  <c:v>105.35205594094926</c:v>
                </c:pt>
                <c:pt idx="4">
                  <c:v>105.31534138733988</c:v>
                </c:pt>
                <c:pt idx="5">
                  <c:v>105.61557163777947</c:v>
                </c:pt>
                <c:pt idx="6">
                  <c:v>103.50259070880429</c:v>
                </c:pt>
                <c:pt idx="7">
                  <c:v>104.20721083022148</c:v>
                </c:pt>
                <c:pt idx="8">
                  <c:v>103.42059333231495</c:v>
                </c:pt>
                <c:pt idx="9">
                  <c:v>104.5724674353132</c:v>
                </c:pt>
                <c:pt idx="10">
                  <c:v>106.39471651346754</c:v>
                </c:pt>
                <c:pt idx="11">
                  <c:v>107.22379575175118</c:v>
                </c:pt>
                <c:pt idx="12">
                  <c:v>109.47059957202066</c:v>
                </c:pt>
                <c:pt idx="13">
                  <c:v>110.33232519247042</c:v>
                </c:pt>
                <c:pt idx="14">
                  <c:v>110.76709019412404</c:v>
                </c:pt>
                <c:pt idx="15">
                  <c:v>111.67269748151553</c:v>
                </c:pt>
                <c:pt idx="16">
                  <c:v>112.67919849036829</c:v>
                </c:pt>
                <c:pt idx="17">
                  <c:v>111.15833240908468</c:v>
                </c:pt>
                <c:pt idx="18">
                  <c:v>109.79573171139418</c:v>
                </c:pt>
                <c:pt idx="19">
                  <c:v>111.07250622708617</c:v>
                </c:pt>
                <c:pt idx="20">
                  <c:v>114.02911143985972</c:v>
                </c:pt>
                <c:pt idx="21">
                  <c:v>118.93910544664568</c:v>
                </c:pt>
                <c:pt idx="22">
                  <c:v>121.39787575690995</c:v>
                </c:pt>
                <c:pt idx="23">
                  <c:v>122.81578825686496</c:v>
                </c:pt>
                <c:pt idx="24">
                  <c:v>126.39195211025107</c:v>
                </c:pt>
                <c:pt idx="25">
                  <c:v>128.12572081148045</c:v>
                </c:pt>
                <c:pt idx="26">
                  <c:v>137.16419351392497</c:v>
                </c:pt>
                <c:pt idx="27">
                  <c:v>137.39485074043711</c:v>
                </c:pt>
                <c:pt idx="28">
                  <c:v>138.75024625266408</c:v>
                </c:pt>
                <c:pt idx="29">
                  <c:v>140.52263860598504</c:v>
                </c:pt>
                <c:pt idx="30">
                  <c:v>141.99840895834606</c:v>
                </c:pt>
                <c:pt idx="31">
                  <c:v>149.3581400327119</c:v>
                </c:pt>
                <c:pt idx="32">
                  <c:v>152.18972507251601</c:v>
                </c:pt>
                <c:pt idx="33">
                  <c:v>155.17123971783988</c:v>
                </c:pt>
                <c:pt idx="34">
                  <c:v>155.99190196835329</c:v>
                </c:pt>
                <c:pt idx="35">
                  <c:v>154.9274145859809</c:v>
                </c:pt>
                <c:pt idx="36">
                  <c:v>156.2187672388159</c:v>
                </c:pt>
                <c:pt idx="37">
                  <c:v>154.87266330198554</c:v>
                </c:pt>
                <c:pt idx="38">
                  <c:v>153.23188940108065</c:v>
                </c:pt>
                <c:pt idx="39">
                  <c:v>153.12041028169671</c:v>
                </c:pt>
                <c:pt idx="40">
                  <c:v>152.38036809310449</c:v>
                </c:pt>
                <c:pt idx="41">
                  <c:v>142.9175891503441</c:v>
                </c:pt>
                <c:pt idx="42">
                  <c:v>138.7913813878865</c:v>
                </c:pt>
                <c:pt idx="43">
                  <c:v>135.85907098138341</c:v>
                </c:pt>
                <c:pt idx="44">
                  <c:v>134.65749814038975</c:v>
                </c:pt>
                <c:pt idx="45">
                  <c:v>133.69870040716717</c:v>
                </c:pt>
                <c:pt idx="46">
                  <c:v>133.9875327563808</c:v>
                </c:pt>
                <c:pt idx="47">
                  <c:v>133.96457159425356</c:v>
                </c:pt>
                <c:pt idx="48">
                  <c:v>133.41565443972522</c:v>
                </c:pt>
                <c:pt idx="49">
                  <c:v>131.1751830358092</c:v>
                </c:pt>
                <c:pt idx="50">
                  <c:v>129.81667125259307</c:v>
                </c:pt>
                <c:pt idx="51">
                  <c:v>128.26745367071584</c:v>
                </c:pt>
                <c:pt idx="52">
                  <c:v>125.999871043488</c:v>
                </c:pt>
                <c:pt idx="53">
                  <c:v>123.61981096577465</c:v>
                </c:pt>
                <c:pt idx="54">
                  <c:v>123.81720919466292</c:v>
                </c:pt>
                <c:pt idx="55">
                  <c:v>124.23104553006958</c:v>
                </c:pt>
                <c:pt idx="56">
                  <c:v>124.69583669986926</c:v>
                </c:pt>
                <c:pt idx="57">
                  <c:v>125.85416369025548</c:v>
                </c:pt>
                <c:pt idx="58">
                  <c:v>127.2952728251349</c:v>
                </c:pt>
                <c:pt idx="59">
                  <c:v>129.19721987776381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79-437B-8D6C-684EA74F8599}"/>
            </c:ext>
          </c:extLst>
        </c:ser>
        <c:ser>
          <c:idx val="2"/>
          <c:order val="1"/>
          <c:tx>
            <c:strRef>
              <c:f>indice_costi!$E$2</c:f>
              <c:strCache>
                <c:ptCount val="1"/>
                <c:pt idx="0">
                  <c:v>mangimi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indice_costi!$A$75:$A$134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</c:numCache>
            </c:numRef>
          </c:cat>
          <c:val>
            <c:numRef>
              <c:f>indice_costi!$E$75:$E$134</c:f>
              <c:numCache>
                <c:formatCode>0.00</c:formatCode>
                <c:ptCount val="60"/>
                <c:pt idx="0">
                  <c:v>102.53898148296689</c:v>
                </c:pt>
                <c:pt idx="1">
                  <c:v>101.82632480901121</c:v>
                </c:pt>
                <c:pt idx="2">
                  <c:v>101.78999202144267</c:v>
                </c:pt>
                <c:pt idx="3">
                  <c:v>103.07287776794323</c:v>
                </c:pt>
                <c:pt idx="4">
                  <c:v>102.57189533807698</c:v>
                </c:pt>
                <c:pt idx="5">
                  <c:v>102.61787420465015</c:v>
                </c:pt>
                <c:pt idx="6">
                  <c:v>100.99069870446571</c:v>
                </c:pt>
                <c:pt idx="7">
                  <c:v>102.0308867071811</c:v>
                </c:pt>
                <c:pt idx="8">
                  <c:v>100.60365449575863</c:v>
                </c:pt>
                <c:pt idx="9">
                  <c:v>101.48155513345402</c:v>
                </c:pt>
                <c:pt idx="10">
                  <c:v>104.17904435975832</c:v>
                </c:pt>
                <c:pt idx="11">
                  <c:v>105.43686539166988</c:v>
                </c:pt>
                <c:pt idx="12">
                  <c:v>108.28797851684944</c:v>
                </c:pt>
                <c:pt idx="13">
                  <c:v>109.27736688735195</c:v>
                </c:pt>
                <c:pt idx="14">
                  <c:v>109.61003947187696</c:v>
                </c:pt>
                <c:pt idx="15">
                  <c:v>111.23477661853971</c:v>
                </c:pt>
                <c:pt idx="16">
                  <c:v>112.23097625093079</c:v>
                </c:pt>
                <c:pt idx="17">
                  <c:v>109.54852107470568</c:v>
                </c:pt>
                <c:pt idx="18">
                  <c:v>108.67633715664596</c:v>
                </c:pt>
                <c:pt idx="19">
                  <c:v>110.84498558922978</c:v>
                </c:pt>
                <c:pt idx="20">
                  <c:v>115.23987227031436</c:v>
                </c:pt>
                <c:pt idx="21">
                  <c:v>121.36450245188183</c:v>
                </c:pt>
                <c:pt idx="22">
                  <c:v>124.92204517810835</c:v>
                </c:pt>
                <c:pt idx="23">
                  <c:v>127.24014426972306</c:v>
                </c:pt>
                <c:pt idx="24">
                  <c:v>130.6997452912664</c:v>
                </c:pt>
                <c:pt idx="25">
                  <c:v>132.89191941512306</c:v>
                </c:pt>
                <c:pt idx="26">
                  <c:v>147.11250835994241</c:v>
                </c:pt>
                <c:pt idx="27">
                  <c:v>147.00168256341499</c:v>
                </c:pt>
                <c:pt idx="28">
                  <c:v>148.67568912948039</c:v>
                </c:pt>
                <c:pt idx="29">
                  <c:v>149.50430727263634</c:v>
                </c:pt>
                <c:pt idx="30">
                  <c:v>154.41547314836214</c:v>
                </c:pt>
                <c:pt idx="31">
                  <c:v>166.17373299687461</c:v>
                </c:pt>
                <c:pt idx="32">
                  <c:v>170.62084000288903</c:v>
                </c:pt>
                <c:pt idx="33">
                  <c:v>172.79520245578914</c:v>
                </c:pt>
                <c:pt idx="34">
                  <c:v>174.42119896701914</c:v>
                </c:pt>
                <c:pt idx="35">
                  <c:v>172.92732532585674</c:v>
                </c:pt>
                <c:pt idx="36">
                  <c:v>173.22487049780861</c:v>
                </c:pt>
                <c:pt idx="37">
                  <c:v>170.98467980525126</c:v>
                </c:pt>
                <c:pt idx="38">
                  <c:v>168.44364548238102</c:v>
                </c:pt>
                <c:pt idx="39">
                  <c:v>167.45803269299196</c:v>
                </c:pt>
                <c:pt idx="40">
                  <c:v>166.37197763051529</c:v>
                </c:pt>
                <c:pt idx="41">
                  <c:v>150.90031399537884</c:v>
                </c:pt>
                <c:pt idx="42">
                  <c:v>146.14929829981941</c:v>
                </c:pt>
                <c:pt idx="43">
                  <c:v>140.73634960636301</c:v>
                </c:pt>
                <c:pt idx="44">
                  <c:v>137.5692933109483</c:v>
                </c:pt>
                <c:pt idx="45">
                  <c:v>136.09502758792246</c:v>
                </c:pt>
                <c:pt idx="46">
                  <c:v>137.01069822751205</c:v>
                </c:pt>
                <c:pt idx="47">
                  <c:v>137.20026285166009</c:v>
                </c:pt>
                <c:pt idx="48">
                  <c:v>136.48984882071031</c:v>
                </c:pt>
                <c:pt idx="49">
                  <c:v>132.64421410342845</c:v>
                </c:pt>
                <c:pt idx="50">
                  <c:v>130.90512023662322</c:v>
                </c:pt>
                <c:pt idx="51">
                  <c:v>128.52931265041414</c:v>
                </c:pt>
                <c:pt idx="52">
                  <c:v>124.90905776714192</c:v>
                </c:pt>
                <c:pt idx="53">
                  <c:v>120.72074587547381</c:v>
                </c:pt>
                <c:pt idx="54">
                  <c:v>122.28022458293627</c:v>
                </c:pt>
                <c:pt idx="55">
                  <c:v>121.98268336591393</c:v>
                </c:pt>
                <c:pt idx="56">
                  <c:v>122.28234986722406</c:v>
                </c:pt>
                <c:pt idx="57">
                  <c:v>123.22427001910066</c:v>
                </c:pt>
                <c:pt idx="58">
                  <c:v>124.85909971438549</c:v>
                </c:pt>
                <c:pt idx="59">
                  <c:v>127.08048857594306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79-437B-8D6C-684EA74F8599}"/>
            </c:ext>
          </c:extLst>
        </c:ser>
        <c:ser>
          <c:idx val="1"/>
          <c:order val="2"/>
          <c:tx>
            <c:strRef>
              <c:f>indice_costi!$F$2</c:f>
              <c:strCache>
                <c:ptCount val="1"/>
                <c:pt idx="0">
                  <c:v>prod.energetici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indice_costi!$A$75:$A$134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</c:numCache>
            </c:numRef>
          </c:cat>
          <c:val>
            <c:numRef>
              <c:f>indice_costi!$F$75:$F$134</c:f>
              <c:numCache>
                <c:formatCode>0.00</c:formatCode>
                <c:ptCount val="60"/>
                <c:pt idx="0">
                  <c:v>116.73112848177743</c:v>
                </c:pt>
                <c:pt idx="1">
                  <c:v>115.01267012617831</c:v>
                </c:pt>
                <c:pt idx="2">
                  <c:v>110.71652423718056</c:v>
                </c:pt>
                <c:pt idx="3">
                  <c:v>96.358847282871082</c:v>
                </c:pt>
                <c:pt idx="4">
                  <c:v>95.877881232389925</c:v>
                </c:pt>
                <c:pt idx="5">
                  <c:v>97.162784277013373</c:v>
                </c:pt>
                <c:pt idx="6">
                  <c:v>84.252003996645456</c:v>
                </c:pt>
                <c:pt idx="7">
                  <c:v>84.662939690375666</c:v>
                </c:pt>
                <c:pt idx="8">
                  <c:v>83.504848189863239</c:v>
                </c:pt>
                <c:pt idx="9">
                  <c:v>95.674715675107677</c:v>
                </c:pt>
                <c:pt idx="10">
                  <c:v>96.235082530194347</c:v>
                </c:pt>
                <c:pt idx="11">
                  <c:v>97.393174030706803</c:v>
                </c:pt>
                <c:pt idx="12">
                  <c:v>103.32846807367032</c:v>
                </c:pt>
                <c:pt idx="13">
                  <c:v>104.67334852587834</c:v>
                </c:pt>
                <c:pt idx="14">
                  <c:v>106.76654242231103</c:v>
                </c:pt>
                <c:pt idx="15">
                  <c:v>103.02278724300238</c:v>
                </c:pt>
                <c:pt idx="16">
                  <c:v>104.06880537249748</c:v>
                </c:pt>
                <c:pt idx="17">
                  <c:v>104.77860338894062</c:v>
                </c:pt>
                <c:pt idx="18">
                  <c:v>105.82137621733928</c:v>
                </c:pt>
                <c:pt idx="19">
                  <c:v>106.68060539513884</c:v>
                </c:pt>
                <c:pt idx="20">
                  <c:v>108.27228160350086</c:v>
                </c:pt>
                <c:pt idx="21">
                  <c:v>123.10470109490275</c:v>
                </c:pt>
                <c:pt idx="22">
                  <c:v>124.15071922439785</c:v>
                </c:pt>
                <c:pt idx="23">
                  <c:v>124.54385177288673</c:v>
                </c:pt>
                <c:pt idx="24">
                  <c:v>154.85361836038658</c:v>
                </c:pt>
                <c:pt idx="25">
                  <c:v>162.27380605416801</c:v>
                </c:pt>
                <c:pt idx="26">
                  <c:v>176.36666935363402</c:v>
                </c:pt>
                <c:pt idx="27">
                  <c:v>188.82767060672793</c:v>
                </c:pt>
                <c:pt idx="28">
                  <c:v>192.3766606889435</c:v>
                </c:pt>
                <c:pt idx="29">
                  <c:v>198.3145908089794</c:v>
                </c:pt>
                <c:pt idx="30">
                  <c:v>182.61478352249011</c:v>
                </c:pt>
                <c:pt idx="31">
                  <c:v>181.568765392995</c:v>
                </c:pt>
                <c:pt idx="32">
                  <c:v>179.32729797264838</c:v>
                </c:pt>
                <c:pt idx="33">
                  <c:v>209.67654200328636</c:v>
                </c:pt>
                <c:pt idx="34">
                  <c:v>205.62031843748133</c:v>
                </c:pt>
                <c:pt idx="35">
                  <c:v>203.08995537359465</c:v>
                </c:pt>
                <c:pt idx="36">
                  <c:v>222.98572545114871</c:v>
                </c:pt>
                <c:pt idx="37">
                  <c:v>219.77295548198515</c:v>
                </c:pt>
                <c:pt idx="38">
                  <c:v>217.39126646646133</c:v>
                </c:pt>
                <c:pt idx="39">
                  <c:v>226.94282754237955</c:v>
                </c:pt>
                <c:pt idx="40">
                  <c:v>223.73997598991676</c:v>
                </c:pt>
                <c:pt idx="41">
                  <c:v>219.3028968901813</c:v>
                </c:pt>
                <c:pt idx="42">
                  <c:v>213.45937689701901</c:v>
                </c:pt>
                <c:pt idx="43">
                  <c:v>215.89610942035887</c:v>
                </c:pt>
                <c:pt idx="44">
                  <c:v>218.85885968936401</c:v>
                </c:pt>
                <c:pt idx="45">
                  <c:v>214.44157364220158</c:v>
                </c:pt>
                <c:pt idx="46">
                  <c:v>207.63432944301601</c:v>
                </c:pt>
                <c:pt idx="47">
                  <c:v>203.19241921936606</c:v>
                </c:pt>
                <c:pt idx="48">
                  <c:v>200.26845442363165</c:v>
                </c:pt>
                <c:pt idx="49">
                  <c:v>201.35363439278055</c:v>
                </c:pt>
                <c:pt idx="50">
                  <c:v>196.46684992123139</c:v>
                </c:pt>
                <c:pt idx="51">
                  <c:v>196.2464903513</c:v>
                </c:pt>
                <c:pt idx="52">
                  <c:v>196.79994507858601</c:v>
                </c:pt>
                <c:pt idx="53">
                  <c:v>196.35398018893704</c:v>
                </c:pt>
                <c:pt idx="54">
                  <c:v>192.83719552715166</c:v>
                </c:pt>
                <c:pt idx="55">
                  <c:v>194.55015364269437</c:v>
                </c:pt>
                <c:pt idx="56">
                  <c:v>190.67508239070327</c:v>
                </c:pt>
                <c:pt idx="57">
                  <c:v>189.89681180524065</c:v>
                </c:pt>
                <c:pt idx="58">
                  <c:v>189.71975875683444</c:v>
                </c:pt>
                <c:pt idx="59">
                  <c:v>191.06290803260816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79-437B-8D6C-684EA74F8599}"/>
            </c:ext>
          </c:extLst>
        </c:ser>
        <c:ser>
          <c:idx val="0"/>
          <c:order val="3"/>
          <c:tx>
            <c:strRef>
              <c:f>indice_costi!$G$2</c:f>
              <c:strCache>
                <c:ptCount val="1"/>
                <c:pt idx="0">
                  <c:v>salari</c:v>
                </c:pt>
              </c:strCache>
            </c:strRef>
          </c:tx>
          <c:spPr>
            <a:ln w="28575" cap="rnd">
              <a:solidFill>
                <a:srgbClr val="FBBC4A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indice_costi!$A$75:$A$134</c:f>
              <c:numCache>
                <c:formatCode>mmm\-yy</c:formatCode>
                <c:ptCount val="6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  <c:pt idx="58">
                  <c:v>45597</c:v>
                </c:pt>
                <c:pt idx="59">
                  <c:v>45627</c:v>
                </c:pt>
              </c:numCache>
            </c:numRef>
          </c:cat>
          <c:val>
            <c:numRef>
              <c:f>indice_costi!$G$75:$G$134</c:f>
              <c:numCache>
                <c:formatCode>0.00</c:formatCode>
                <c:ptCount val="60"/>
                <c:pt idx="0">
                  <c:v>117.81393289682664</c:v>
                </c:pt>
                <c:pt idx="1">
                  <c:v>117.81393289682661</c:v>
                </c:pt>
                <c:pt idx="2">
                  <c:v>117.81393289682661</c:v>
                </c:pt>
                <c:pt idx="3">
                  <c:v>117.81393289682661</c:v>
                </c:pt>
                <c:pt idx="4">
                  <c:v>117.81393289682661</c:v>
                </c:pt>
                <c:pt idx="5">
                  <c:v>117.81393289682661</c:v>
                </c:pt>
                <c:pt idx="6">
                  <c:v>117.81393289682664</c:v>
                </c:pt>
                <c:pt idx="7">
                  <c:v>117.81393289682661</c:v>
                </c:pt>
                <c:pt idx="8">
                  <c:v>117.81393289682661</c:v>
                </c:pt>
                <c:pt idx="9">
                  <c:v>117.81393289682661</c:v>
                </c:pt>
                <c:pt idx="10">
                  <c:v>117.81393289682661</c:v>
                </c:pt>
                <c:pt idx="11">
                  <c:v>117.81393289682664</c:v>
                </c:pt>
                <c:pt idx="12">
                  <c:v>118.17172917449149</c:v>
                </c:pt>
                <c:pt idx="13">
                  <c:v>118.17172917449149</c:v>
                </c:pt>
                <c:pt idx="14">
                  <c:v>118.17172917449146</c:v>
                </c:pt>
                <c:pt idx="15">
                  <c:v>118.53791962076454</c:v>
                </c:pt>
                <c:pt idx="16">
                  <c:v>118.81565337467033</c:v>
                </c:pt>
                <c:pt idx="17">
                  <c:v>119.19936541122232</c:v>
                </c:pt>
                <c:pt idx="18">
                  <c:v>119.3709167911904</c:v>
                </c:pt>
                <c:pt idx="19">
                  <c:v>119.3709167911904</c:v>
                </c:pt>
                <c:pt idx="20">
                  <c:v>119.3709167911904</c:v>
                </c:pt>
                <c:pt idx="21">
                  <c:v>119.3709167911904</c:v>
                </c:pt>
                <c:pt idx="22">
                  <c:v>119.3709167911904</c:v>
                </c:pt>
                <c:pt idx="23">
                  <c:v>119.3709167911904</c:v>
                </c:pt>
                <c:pt idx="24">
                  <c:v>119.3709167911904</c:v>
                </c:pt>
                <c:pt idx="25">
                  <c:v>119.3709167911904</c:v>
                </c:pt>
                <c:pt idx="26">
                  <c:v>119.3709167911904</c:v>
                </c:pt>
                <c:pt idx="27">
                  <c:v>119.3709167911904</c:v>
                </c:pt>
                <c:pt idx="28">
                  <c:v>119.3709167911904</c:v>
                </c:pt>
                <c:pt idx="29">
                  <c:v>122.53240418957357</c:v>
                </c:pt>
                <c:pt idx="30">
                  <c:v>122.5324041895736</c:v>
                </c:pt>
                <c:pt idx="31">
                  <c:v>122.53240418957357</c:v>
                </c:pt>
                <c:pt idx="32">
                  <c:v>122.53240418957357</c:v>
                </c:pt>
                <c:pt idx="33">
                  <c:v>122.53240418957357</c:v>
                </c:pt>
                <c:pt idx="34">
                  <c:v>122.53240418957357</c:v>
                </c:pt>
                <c:pt idx="35">
                  <c:v>122.53240418957357</c:v>
                </c:pt>
                <c:pt idx="36">
                  <c:v>123.47871726300404</c:v>
                </c:pt>
                <c:pt idx="37">
                  <c:v>123.47871726300401</c:v>
                </c:pt>
                <c:pt idx="38">
                  <c:v>123.47871726300404</c:v>
                </c:pt>
                <c:pt idx="39">
                  <c:v>123.47871726300404</c:v>
                </c:pt>
                <c:pt idx="40">
                  <c:v>123.47871726300404</c:v>
                </c:pt>
                <c:pt idx="41">
                  <c:v>124.10969382833868</c:v>
                </c:pt>
                <c:pt idx="42">
                  <c:v>124.21592922273111</c:v>
                </c:pt>
                <c:pt idx="43">
                  <c:v>124.21592922273113</c:v>
                </c:pt>
                <c:pt idx="44">
                  <c:v>124.21592922273113</c:v>
                </c:pt>
                <c:pt idx="45">
                  <c:v>124.21592922273113</c:v>
                </c:pt>
                <c:pt idx="46">
                  <c:v>124.21592922273113</c:v>
                </c:pt>
                <c:pt idx="47">
                  <c:v>124.21592922273113</c:v>
                </c:pt>
                <c:pt idx="48">
                  <c:v>124.21592922273113</c:v>
                </c:pt>
                <c:pt idx="49">
                  <c:v>124.21592922273113</c:v>
                </c:pt>
                <c:pt idx="50">
                  <c:v>124.21592922273111</c:v>
                </c:pt>
                <c:pt idx="51">
                  <c:v>124.21592922273113</c:v>
                </c:pt>
                <c:pt idx="52">
                  <c:v>124.21592922273111</c:v>
                </c:pt>
                <c:pt idx="53">
                  <c:v>124.21592922273111</c:v>
                </c:pt>
                <c:pt idx="54">
                  <c:v>124.21592922273111</c:v>
                </c:pt>
                <c:pt idx="55">
                  <c:v>125.14360181602227</c:v>
                </c:pt>
                <c:pt idx="56">
                  <c:v>125.14360181602227</c:v>
                </c:pt>
                <c:pt idx="57">
                  <c:v>126.5094397350172</c:v>
                </c:pt>
                <c:pt idx="58">
                  <c:v>126.50943973501717</c:v>
                </c:pt>
                <c:pt idx="59">
                  <c:v>126.50943973501717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79-437B-8D6C-684EA74F8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359904"/>
        <c:axId val="363360464"/>
      </c:lineChart>
      <c:dateAx>
        <c:axId val="363359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363360464"/>
        <c:crosses val="autoZero"/>
        <c:auto val="1"/>
        <c:lblOffset val="100"/>
        <c:baseTimeUnit val="months"/>
        <c:majorUnit val="2"/>
        <c:majorTimeUnit val="months"/>
      </c:dateAx>
      <c:valAx>
        <c:axId val="363360464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it-IT"/>
          </a:p>
        </c:txPr>
        <c:crossAx val="36335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153923657114068E-2"/>
          <c:y val="0.92385948231080517"/>
          <c:w val="0.89999985660330517"/>
          <c:h val="6.9984926303469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" panose="020B0504020202020204" pitchFamily="34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/>
              <a:t>Grana Padano </a:t>
            </a:r>
          </a:p>
          <a:p>
            <a:pPr>
              <a:defRPr b="1"/>
            </a:pPr>
            <a:r>
              <a:rPr lang="it-IT" b="1"/>
              <a:t>(stag. 9-12 mesi)</a:t>
            </a:r>
          </a:p>
        </c:rich>
      </c:tx>
      <c:layout>
        <c:manualLayout>
          <c:xMode val="edge"/>
          <c:yMode val="edge"/>
          <c:x val="0.3972595135790794"/>
          <c:y val="2.7657335974845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236196487188448"/>
          <c:y val="0.19408232945771081"/>
          <c:w val="0.85370417960157075"/>
          <c:h val="0.58717794414600477"/>
        </c:manualLayout>
      </c:layout>
      <c:lineChart>
        <c:grouping val="standard"/>
        <c:varyColors val="0"/>
        <c:ser>
          <c:idx val="1"/>
          <c:order val="0"/>
          <c:tx>
            <c:strRef>
              <c:f>prezzi_ITA!$A$39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prezzi_ITA!$B$28:$M$28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prezzi_ITA!$B$39:$M$39</c:f>
              <c:numCache>
                <c:formatCode>0.00</c:formatCode>
                <c:ptCount val="12"/>
                <c:pt idx="0">
                  <c:v>9.4333322222592599</c:v>
                </c:pt>
                <c:pt idx="1">
                  <c:v>9.3041681943935188</c:v>
                </c:pt>
                <c:pt idx="2">
                  <c:v>9.1083377220759303</c:v>
                </c:pt>
                <c:pt idx="3">
                  <c:v>8.9666694443518544</c:v>
                </c:pt>
                <c:pt idx="4">
                  <c:v>8.8625012499583349</c:v>
                </c:pt>
                <c:pt idx="5">
                  <c:v>8.7416659444685187</c:v>
                </c:pt>
                <c:pt idx="6">
                  <c:v>8.7249991666944435</c:v>
                </c:pt>
                <c:pt idx="7">
                  <c:v>8.7083330555648129</c:v>
                </c:pt>
                <c:pt idx="8">
                  <c:v>8.7083330555648164</c:v>
                </c:pt>
                <c:pt idx="9">
                  <c:v>8.7083330555648129</c:v>
                </c:pt>
                <c:pt idx="10">
                  <c:v>8.7316662777907403</c:v>
                </c:pt>
                <c:pt idx="11">
                  <c:v>8.8374979167361083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3C02-4AEB-B889-C0BBC9CDBDCF}"/>
            </c:ext>
          </c:extLst>
        </c:ser>
        <c:ser>
          <c:idx val="0"/>
          <c:order val="1"/>
          <c:tx>
            <c:strRef>
              <c:f>prezzi_ITA!$A$40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prezzi_ITA!$B$28:$M$28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prezzi_ITA!$B$40:$M$40</c:f>
              <c:numCache>
                <c:formatCode>0.00</c:formatCode>
                <c:ptCount val="12"/>
                <c:pt idx="0">
                  <c:v>8.916664444518517</c:v>
                </c:pt>
                <c:pt idx="1">
                  <c:v>9.0233323889203678</c:v>
                </c:pt>
                <c:pt idx="2">
                  <c:v>9.2479167361087953</c:v>
                </c:pt>
                <c:pt idx="3">
                  <c:v>9.3708347221759265</c:v>
                </c:pt>
                <c:pt idx="4">
                  <c:v>9.4533340555314815</c:v>
                </c:pt>
                <c:pt idx="5">
                  <c:v>9.6250010416319451</c:v>
                </c:pt>
                <c:pt idx="6">
                  <c:v>9.9083330555648157</c:v>
                </c:pt>
                <c:pt idx="7">
                  <c:v>9.9883327222425926</c:v>
                </c:pt>
                <c:pt idx="8">
                  <c:v>10.15416569447685</c:v>
                </c:pt>
                <c:pt idx="9">
                  <c:v>10.211664611179627</c:v>
                </c:pt>
                <c:pt idx="10">
                  <c:v>10.324995833472219</c:v>
                </c:pt>
                <c:pt idx="11">
                  <c:v>10.529164027865736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2-4AEB-B889-C0BBC9CDBDCF}"/>
            </c:ext>
          </c:extLst>
        </c:ser>
        <c:ser>
          <c:idx val="2"/>
          <c:order val="2"/>
          <c:tx>
            <c:strRef>
              <c:f>prezzi_ITA!$A$41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prezzi_ITA!$B$28:$M$28</c:f>
              <c:strCache>
                <c:ptCount val="12"/>
                <c:pt idx="0">
                  <c:v>gen 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prezzi_ITA!$B$41:$M$41</c:f>
              <c:numCache>
                <c:formatCode>0.00</c:formatCode>
                <c:ptCount val="12"/>
                <c:pt idx="0">
                  <c:v>10.716661777940734</c:v>
                </c:pt>
                <c:pt idx="1">
                  <c:v>10.912495833472219</c:v>
                </c:pt>
                <c:pt idx="2">
                  <c:v>10.929166111129629</c:v>
                </c:pt>
                <c:pt idx="3">
                  <c:v>10.941666944435184</c:v>
                </c:pt>
                <c:pt idx="4">
                  <c:v>10.941666944435184</c:v>
                </c:pt>
                <c:pt idx="5">
                  <c:v>10.941666944435184</c:v>
                </c:pt>
                <c:pt idx="6">
                  <c:v>10.941666944435184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02-4AEB-B889-C0BBC9CDB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227920"/>
        <c:axId val="453228480"/>
        <c:extLst/>
      </c:lineChart>
      <c:catAx>
        <c:axId val="4532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3228480"/>
        <c:crosses val="autoZero"/>
        <c:auto val="1"/>
        <c:lblAlgn val="ctr"/>
        <c:lblOffset val="100"/>
        <c:noMultiLvlLbl val="0"/>
      </c:catAx>
      <c:valAx>
        <c:axId val="453228480"/>
        <c:scaling>
          <c:orientation val="minMax"/>
          <c:max val="12.5"/>
          <c:min val="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ova Cond" panose="020B0506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€/Kg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ova Cond" panose="020B0506020202020204" pitchFamily="34" charset="0"/>
                  <a:ea typeface="+mn-ea"/>
                  <a:cs typeface="+mn-cs"/>
                </a:defRPr>
              </a:pPr>
              <a:endParaRPr lang="it-IT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endParaRPr lang="it-IT"/>
          </a:p>
        </c:txPr>
        <c:crossAx val="45322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ova Cond" panose="020B0506020202020204" pitchFamily="34" charset="0"/>
        </a:defRPr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aziende_regione!$A$3:$A$22</cx:f>
        <cx:lvl ptCount="20">
          <cx:pt idx="0">Abruzzo</cx:pt>
          <cx:pt idx="1">Basilicata</cx:pt>
          <cx:pt idx="2">Calabria</cx:pt>
          <cx:pt idx="3">Campania</cx:pt>
          <cx:pt idx="4">Emilia Romagna</cx:pt>
          <cx:pt idx="5">Friuli 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 Alto Adige</cx:pt>
          <cx:pt idx="17">Umbria</cx:pt>
          <cx:pt idx="18">Valle d'Aosta</cx:pt>
          <cx:pt idx="19">Veneto</cx:pt>
        </cx:lvl>
      </cx:strDim>
      <cx:numDim type="colorVal">
        <cx:f>aziende_regione!$K$3:$K$22</cx:f>
        <cx:nf>aziende_regione!$K$2</cx:nf>
        <cx:lvl ptCount="20" formatCode="_-* #.##0_-;\-* #.##0_-;_-* &quot;-&quot;??_-;_-@_-" name="2024">
          <cx:pt idx="0">314</cx:pt>
          <cx:pt idx="1">219</cx:pt>
          <cx:pt idx="2">239</cx:pt>
          <cx:pt idx="3">726</cx:pt>
          <cx:pt idx="4">3163</cx:pt>
          <cx:pt idx="5">676</cx:pt>
          <cx:pt idx="6">720</cx:pt>
          <cx:pt idx="7">92</cx:pt>
          <cx:pt idx="8">5124</cx:pt>
          <cx:pt idx="9">68</cx:pt>
          <cx:pt idx="10">314</cx:pt>
          <cx:pt idx="11">1316</cx:pt>
          <cx:pt idx="12">682</cx:pt>
          <cx:pt idx="13">337</cx:pt>
          <cx:pt idx="14">585</cx:pt>
          <cx:pt idx="15">180</cx:pt>
          <cx:pt idx="16">5376</cx:pt>
          <cx:pt idx="17">115</cx:pt>
          <cx:pt idx="18">2</cx:pt>
          <cx:pt idx="19">2724</cx:pt>
        </cx:lvl>
      </cx:numDim>
    </cx:data>
  </cx:chartData>
  <cx:chart>
    <cx:plotArea>
      <cx:plotAreaRegion>
        <cx:series layoutId="regionMap" uniqueId="{A9295920-A65D-4F85-BD31-CB63D88C476E}">
          <cx:tx>
            <cx:txData>
              <cx:f>aziende_regione!$K$2</cx:f>
              <cx:v>2024</cx:v>
            </cx:txData>
          </cx:tx>
          <cx:dataLabels>
            <cx:visibility seriesName="0" categoryName="0" value="1"/>
          </cx:dataLabels>
          <cx:dataId val="0"/>
          <cx:layoutPr>
            <cx:geography cultureLanguage="it-IT" cultureRegion="IT" attribution="Con tecnologia Bing">
              <cx:geoCache provider="{E9337A44-BEBE-4D9F-B70C-5C5E7DAFC167}">
                <cx:binary>1HxZj9y40uVfMfwyL6NqriJ5cfsDrpSpXGsvL+UXoVwuUxtFSdT+6ycy3e7rSrttD+ABxmhArpSS
qRAPI+LECar//Tj+67F4emhejKYo3b8exz9fJm1b/euPP9xj8mQe3JlJHxvr7Mf27NGaP+zHj+nj
0x8fmochLfUfBGH2x2Py0LRP48v/+Tf8mn6ye/v40Ka2vO6emunmyXVF675z7ZuXXjx8MGm5SF3b
pI8t/vNl8ODSIoUffnj54qls03a6m6qnP18++97LF3+c/tpXd35RgHFt9wHGMnTGlOKK+4wgqSRj
L18UttR/Xcb+GZKYUYl8xgXHin++9cWDgeE/Z9LRoIcPH5on5+Cpjv8+H/vsEY6Xzl6+eLRd2R6m
T8NM/vly0z4UKTx66mz46UpoD4+wuTs+8x/PZ/5//n1yAmbh5MwX4JxO2Y8ufYXNf9433Tzbz7Pz
C4AhZ4QIpiiRPoYDJs+BoWeSA3JUwvpTiNHPd/6Ey0+Y821Q/h54ggic/80QuU0fwVt+oatQccal
EL7knPlSgCd86SjsDHOOBaUI+8oXQjwH5Ces+TYgfw88AQTO/2aA7FPdNb8SEMbOGMy3LyjBMOH0
JHbJM8UkRUIpjIiQFBzoU9T85CI/Yc63Efl74AkicP43QyR8KB7e/1JIqDoDPHyFJSJKSI79517i
n1EmfCZ9gnwEbqSeY/IzBn0blP+OPEEFLvx2qJjqofyljoLOJEy3ZIQrRClBkC2exy7I+4gTipng
4DL4FJUfG/RPqHwe+RUqpvrNYImatCvSF6+fyqc5fXixOnz6hdmF+WfYp5RxSsF9GPK/yveISQ5R
DkmfM3Ct5xh9ss77eeu+Ddg//MwJelFz9vps9ZvhtzQHOvDixpoHXf5K4NgZeA54DcNUYkk5xLQv
nQufwRXEfAzeJ4DGnQD382Z9G7HT8SdQLc0ZPPFvBtX+YU5/JZXGZwoKGF/gzxg8R4icCR8IHWAj
EVA4Lp+71g+t+TYwfw07wQPO/m5gWPP+ofnwS2MdPzsQAIEohrxET1mCAjwU9n3FfIbxofg5AeRn
LPoHUP479BQYuPKbIXP+0IBA8XlufkHJSYGdccCD82+SN3oG/kMJY0DhADkK3O5LQv1jc76Nyedx
J4AcTv9mgNyCnzz92uSCQH85pA2kBMME/nkWuoBtUwouwgUhPvdPc8vP2PNtTP478gSVw4XfDJVz
W6TuV7oJPvOBSktEFefokDaeYYKBDyhgBFwSBpRb+Sds+sfmfBuSz+NOAIHTvxkeV+mTsWX7KxHh
UHVC/YKwIBgDe4Yp/4KCiTNFiIIrEgnCwZNOtJmfMejbmPx35Akqhwu/Gyyd/rUFDQLWBfoM6GUU
9JdTdQaUZR+DQKMgz4NEA8zreTa5+qE5/wDJX+NOAYHTvxkgd9Y9PvzSSoWesS+UfnoqYeIzDNUL
RogyLJQvT2jXT9jzbUj+HniCyeH874ZJc2A8pX3xn6KFw4dU/8ow5p8xBhKMFBCtmEQM4tQXYQzj
M2gDSCU4AwENSejUfEm/7v4yzfs50/4Bqm/9yClszdl/4L/fqz/zyvxaoZORMwWMCyp70J7J10In
gbYagpqTExCeoc45EZ9/bM638fk87gSSw+nfDJDXD0Xx9OLD//qPdb+0n8nPQCIj0IohvuIw75BW
vvAhcUYl5Bt64NQQ4qg8oQI/bdW34TkZfoLS67MPv53fHATF9ldqMVD6AywCc6qgdQMO9AwfiHHy
wJoR4+BaGEqa50Hux+b8AzB/PcYpIk/l/+du8w898E+B/1PJ/+wr/7ftfwriJfQzBTA0aG5KdQIH
AVEaIeDV8BUfCXYCx+eW/D+b8204Po97Zvr/6w7/P3f//94gsYC9FcvjzoovNgB8/+rxAWHHx8nQ
v1LzNxH6NFubD3++hJLkC8AOP/EspX+eppMBTw+uhbHyjCMftmxICQgxKaGpMzwdrhyYNRBrCG/g
aUwBpXj5orRNm8B2D3GGoDiFOgg2dRz62KAnONsdLlF+Bu1ShZSPfEWBCLK/d7Nc2WLStvx7Iv76
/KLszJVNy9YdrHn5ovr0tcODCeiCU0iPHEFjCSozEC/g+uPDDeyYOXz7f1tu6rlVkgSzpSrI+f1E
bBzkehgDpGc/6EuzbwS9YygSpbBhZVwRFL6/Eh17I9EQkm64bdi8mgf95OosCb+YyZ8w8LDbBUgW
g/0TivigNMIkfWlgNmiiUEqnQPp9FWSMZGtRymqdIVxs4Q8SWuJJFniTXPax2yY2e3Rl0d2mtZk2
Ns3rSMSJXph4YlvD5jjU8CMbW7mP37eUA5BfTiUYCE3sg8CDgbKDbnqY6i+mskAHBHk9B7Maq3ur
xf2cTOO59Z1bJU3XbTLdXE+VNy9sK/03c4z4zk2mDtkgi0hqS9Y4Qely7tgGYCmveVGs2TAXS9tV
07tGD2tS3cduJNfC5+6mpdWdrijf4U72WZgZl65aNb2vaRokRRdvXJ0QfxUnsHuJeq67lO4tNED8
u7HO2kig/FywSe7izveimmqTLEzThER4fJmWZFygvrBbN4qPXiu7K170pglK6dvAY/Nw62VdFdTF
HLWxaq7bLuuW35/Pw/I/nU8F6iW4DHSpoW9zgvzskQq3QzMFVeVdDl0mgzyvpoWy3hjlUmRBGqtN
VsebdirxPm343ZSU2TrDuAjjzJ+uheze/sCmrzHGsJWBAjthiB5c5znGdd7gPi2nOaA1G6+Gxhv3
5Ty/rsa5vRha5J2X40IXs3/T59XHuc5F2BT99M5Y9MZ2GAXfN+egsJ9MESjvh1IDOCyF7hWwqC+X
XFOmrutN5oKxRdVStElybvxsiAZcmwC19r4d2XxFW4P6IB18L6iYaVfpWLLNGNfVPZE93tE8w1uT
843l6F4Og3rLMuuCvrOPccX8XTsiHEptioWZMxJgkiebrmd2ic0kgqFyxa6keRp9/9nw11MtoVMn
IAiC8CCJOJnqsm5IXo+oC1xdvWayIYsKT13QJ/q9nVE40rFfl6abXsn4gQ1evhuIIFFJWxEay5vF
980Bwnky07C/DlREaCESAuHoZDGqKfatdRjur0wZB0mPlwR89GrKkbliOLtSo2ab79/zNDgTTASk
AAENr8M+DQD6ObxTP2cZBBsbCFu+8ngOwYTWOix7Bq7YTt0MKLJ2k6RpHPRx2d92c6MiQ2gapcVb
XmizL7AS1zXDbwlO4k2C5ywwIJv+IEqTgyVfpJGDpVA++YRCbmKCqsP0fRH7ygmnJWbcBhOnb3Se
4qAeMT3HuL93JU6TAFWeW9VDRV8xmy9GreIbf2jjbdZ19x7K5rB0bNh1M3kj4xy+z4t8XuYSPMoZ
uu2q3l4g09zIvhshxLtt06r8cqzG12pE7oIbnQdTi+2bidXjD7zMPxT0z58OfIv7AoRiSJOHpP38
6dKBpGNO2yoomlxtPCJWQ0ubK9hM6u3aNB6CehJ3sSHlrfOs3ksv1gtUVk9oMuT6cG2sUnurS+Lt
rLDJQtPUWw5JlS1d09ZXKJ4WXU2T29z6T91Esr3oZ7FIcDxHpum3XtrL6443cqk8+zZWtlx7fvZu
iAd310uxmvNxFxdofKUQLqNs34zSLY2Y1Jp1ZRr4ZNZhrBDf1kKUtyamF/FUiLWLiY0oGSBv8jxf
J6i+P2au3NfjwuTnnolhA63W8Hgsx5u+K+md4edYafqqGFzYI5qcW9Oh4BjjmliMQTmbOXB4yNeV
G/qt9AfITJXtAkWSalOPDb91k7yTXqmiAvk6ULWibxCql30u0qCqbXsDUXO+zOJqM2KfrCubqQVE
AntRdcheCDLtWV5AxOt7FM2TE0udjc064yMJ3JDoc112bTg1gwoQ3HxDGI2DNr3sIHNvvEHq84rc
KNzS8w5BQEyrvIpsU2SLisZsI30/WXY+yy76Pm2WMkU26g+Lbzwc+DyESuburiWiD+bYR/tJG99F
mHnVtm08smYem8K5jYddNZG3nk/jHTGJt1Olj6KaxUVAeKMuj4d6HtXSi4HQjHWZLDI1LsaqRE9A
yrYl/6Bz/c6S1l4bheTO+HET1Hk9tEFMRNjXsnxNmu7SdRptJIEIQKDbcZ7EMQJnaxd5y55sT+v7
TuosLOdW7y0CAoWst9NVMQPe8JedXJiXnb1us3s3KHPnyNAtPwUYjk0SqlQ01+Uk6jW3jgcDJ4tU
1vitlskY+GUzX7esZQB5nYZ5VZJtmyq6ET0ZItFOdehNxYemZM21rEJVlcVqOCz0wjJzqbxmHcd0
Q+a6v2cMWAtVrRdo5Opd1vXVvk6n95Wl/gdT1ssi986PjiC51DdOrxNr851DxbwaYQm3uJILdCRC
TKTi0tOCR8Qb+Nr2+FWmuVmQUZeh9aVZ8gxFiY6vZoAwDyBcDdvcxnyXD8AqZGvBL1UVtDVKV34p
yV4g1kYlK/MNaWSzVjKeQyCrENUOHO44tBZUXHsypmusE39TZ8LfeX71OlV9tu8q7ke2jv2VRfNb
nTTztvHafjUWsHxTlOrtXPNuSZXm8DVxX6GJ73wgqXrI9+ZwmBKaR2OT+XsdlyvXMn57vDdqfX9v
SF/DGm7TlVe4IUit3wQdneYozscnLFl1n0vthzMVbehk2byCnNKGiDt/eRxV4obvMmr97aDap5TI
YRFrzy7TIbMLaz0USNvG6yNjoISUgZsFu+1nExg8zCvG/fx8FuMUNmSuIubbNMQmhYiCHQn7Jtm2
tDN3eU/N7ZheaqZVQPOe745PoLvuVrkuako5nBuvT4MUKtyrLk+zYOZx8rqM0zzILB6XlHSP2SyS
wPWNW+WQVs6ret51JW/2MynLsGO5CrUu5CZmk1tWOJeBl1xTUaUrW5r32nL2RlXTfa3TDXPNdNW5
LN/PXtUv+qQJEqeSZW3nYSuT+ULFqLiYbYmiLG6zRZqi7Ea3wD07ZdfOG+Y1NWO8U63q1vGjLkZ/
U6WVuJx9s42rGu2KzHuX9f0QjliUi37Ixst8Emk0ILqIx1FGQg/J3qGYBsPIS6i68HB//MuZZHjN
p/4tTjcFEvN53crygk1JHH5Kj7J0/rrVDi8TUaaRP5v+TmhVhZTmryqU9jfgffeCT1NUk5avaIp1
lAlSRyDr2DXiiR9Uto93zeEgsJ0WTYqqMOa+iXrY7R8QAYmJju9TzsaVrjx2m4zxkvVMbcBt+C6t
Md/RipZBe0zwud62s/G2UBqVq6nk9dIrujysslGd0zQpAjeW6Qq31Yrk1bBBaf6xNnO11dnUBjjF
6QWysVvkur3Jvf41AmK00dlAtjo3EF/kqG9YzXUwdLR5HYv8fewglLfNHFpelVFPy2qTdEMZxFWT
3GJPLNE4bl1u+zt/dH7Et83M+U6ZGEcJo9O71Lscu+Eitt1V4ww4OXHJSjA0Bj2dx50lyYoda57E
w25/rLiUr7sg1SjMUzFcuYItcYbdBUHpsNB9Ltd9K9eq6fL73HgXgw8JOKPlJYKaYVV59IKjvrlO
IKMuxCRs1BWT2jO+mxCOl9WsqoWKexmpauC7eBhNCG8cjAtl1BRlW3CI7irl5XQ1A3GKJLLrTJZq
5WOZLmpeJtsqdUXUynirRUtvKqiTFoXG/XLK7LDqZBF2bbVOxBjyvM/3x8NA+RiWbcwCmxTJaiZm
XFNVJXtMqzwUmd3NcszOC1TkAc9TtTS8Gc63ZZa4fXU4QOM9D6UYxwgP0t1wrURk23WaRcZrkoWL
e/rKZJVcGxpfZlkLzE7VeJUzM4Z9p/Sr3ISzGvRFVk4BLEN1OWSuvwQDReTaar7FSXrZeP26tzrA
lqj3A5CnUB6myI0+XfpizvdJrfJ9k6eBpsm8q7XJb3jHlilDyS0fvDKYa2U3NvO70AxeG1XSnA+8
6kDvmIc7WcdVYJqiiDJceYt0os0eJX62yRHZjHyCT7Vs9o3mj0nZmIsWe8FMO3brBqsX1TA117On
X9WlcGGlDL6pWjEsc4PztfHLfBGXHXPRJBocFPUILI+3QUZzuyOHn/XhdZ4w69p2NYzO2zoOIyoT
1/B4KQkdRNlwTOJul2fSvgGHjnzbmZs4RXeqbs1lE1c4sNQdok2mr01KYR1k9JXMB7wsqptx9PPr
GYnbTidmcawG+qLjIdEayPpQDVeDg1sAi5kXXdVly26s59cGk1WWQqV4ieN+/tBLYFNWbIHbAOHV
0xyasioX9vDotNQ300Hw6FkBaUDGQH9q/0JmqryM5/4OJ326TLJEr7lS7orQS22LyAOZ6cL3HeQ7
PpllFbfpYu7jEINissd1PERQ7cZBB+9H3cwu9sD/hnSVsfmtzOoPUnhlRBoFq6m3bbbq/YZBDTov
+rpwyyYH18W9T17NxeiWrUlfjWP3lo7qRg5leecO2cglCcgwgXRqumlQondpKoeAoMIEnMVk02mA
6/vlHEGnZYQPFRK0C+FtIMF9/9Bs+rJIUj7oFxSXUEKn6RbNkqxMN7Y3UOUli8Ib31E31rvEk9u6
TrJFL12+BMLoLo8HXYhly5m+dl3z/jjhSUrotq58viFDs8qK+Qdix1c1nQ9CMryYARIhqM7kVM8i
Q42KWA4ESrliCgum9DmZ03jtjHDnNo0vWO/3F7ms9NKyabz6/mzRr2YLXs8BURTeZZPi8GbISUmp
Y8P6NrNNkGIDfDf3xyADSjDafkeF3+/mJL+pSUwXaav7V2OugmIm9M2BOOxzeHMuFL2ZgiMvgyiU
LOaBuYCYfNyolqmV9LgMmRum7VD1H4bUmVvjHJQIfZxGiUP8vhEK8k7jAS2YvUgmiv1I4fpqhuGN
PugQw5FiHzpdJ48oK5EoIuI2yKtWhkOVJlGqdB+muGvCCqFmzZK6gOpf6l2WKnchuqiWq8RWEVFW
7XuB53UnfReAyEQWyZRAlSwaexFnqVx9Hw/8NR4Kil9olzJQpgmWJ0rx4I3ZaHI5B0dGOY+QKcPJ
A2FJqsEuO9hKFNLDavWEq5es9FTIUZztfmDFqSiIlWIcZg1auZIJeJHruQ8lnYZigok5SBqMg87L
+jZATRKkfSavG1mAMHJMDtmsSOCBsr2IaVNv+ejCRPr1h3kiBQSNtPzR9JzKVQfDfB9kKkZhmww5
yllfKCCzmohXQhQNGlDK9q3Be0u68kIPrgZKmt5aXDx2mEDBV6b5omgytunavA+MYPocCWp/MFMg
4p+EG4IIbGeHfhGjIE0zerK6dGJL38UYolrmZGDt6pPGoEIytdWCj/GwrXHnVpo5dN/K6hG2ZPW3
rjPdplRFGU15YKwGAQ5V2bYlRbH1EtfNgeLdeh69xcCL8rrMBnyu6j4sCt41gStIAOqcep2UxTbv
7Bxoz81XfmyfUufn23qUt65u3GVrtLk8SuD+u16P9iKzagryI0PgHlvXsuVQtmP/IkvybH1042Oh
JXvPQRkKvjzr5P0ncekTJ04lTldp6jXXolX3MLc3RQuyrMXxALXmTpYtPEqasrvcV5dHpaGZ2+Ka
yLdo+UndnsukDSqvwnd6QNOyaAcgqocSb8T8fTNOfUB5S1+lZX5lq9lt4lKhfSz7IkjrCGHHLsjh
YAlU1X/Von1CN0DaeCCg0lhWYwsCdjMOWdg44RZd6sdB5YvxkZUfHVRlT0PfZwEqlYFi2KQ7q/P2
spcQ+3yFNsXc2c2UcfMGJp1B/ZXmqL05Pgry1LqXMdn6BIIb5lBTpAnni5TyaidbVd3QPv5YxK6N
Eh7bTenZIhgUqm9QgUDm77kPyUYkUcFwHJkxu6+hLHpqKQ5RLsYkmAwLWUbscpSDOW9Uc+MX9fTA
pgwKl7RTb+KxLULdmPFuUI1b4LFsryezoCPUxBTk+yXVzfRWT1kfkBHnEZr9JOwOa2gaNVC3AyfH
srybDEgfdK7XSY5ALQL/JkD8gTF0zbI4kKBODCK0YtjTSbXnzMkdLZJ6J/RNZ7zxSrTFuCcJaqHH
o5p923ZsAS43hhTbUB0IQJ4LcweNoE/LRngowk1JXx108H3tF1WA/HEhs0S9y20KjAw/qgpX4K4M
7Uc7mGA2dNg26cigNeGLDSNpUMYzuLE/DRvWZBcld811CmJPo3oR0omzRS0sLJWERoq0GJwEBO2Q
1c1jjSR51Zezvvj7U2uYDubMVaGnlLpyUw8FYj+K19J14BhEBumEs/XxJsgjKMgG28JCna5zh4bl
UNgn36MizONU7/hIb46V+wBF7zZhM1BOkIkX1dx5UYMKFjFmHxSZ4RV3nHmrmPbjMk/QsEnqWQZz
x+fLxmC9+BRcZyvTJbwx8CanrNxNMtn0g6f3BphP0CRDAQ6IzcE/cVjwmS/7Mu7f8Gq4GHPWXMVZ
mYVDRj4Y6PvdJgVUzlXL9BLqhlXRFvzW9DGkWoU/1Bm/g8KfXegMDsimb3zNxz03sBLxhG5ir3eb
HnfQtcKNXqZele7nvDjvD0ugGXIVCdVAdsR+cidp63aibKcqgE1CbpfGfmjjfN6OrEP7mYn7v1ZC
LbqLGd6uD20CaTZN26AkudxVB2zjJGhoxfdWDd0Geei8zaS5gqxjoAcw0BBnHTiPnvUqI7MLO1S0
N4l2fej5SC9mNlyPnbbnx4NranuuoVyGVmFBNsg36a1fhsb4/e04ZQIK1GwM8SGTewYUXOoqvio7
/dF0YjyHFiLZYBlxKD7DY2UuZ2i/HNOy30KYGEa58nuvj5CXuehovZnRXVZbsz5+KuVFHqswO+TM
uN9kjYxXjIjxtSTxtpoZWRxD7TzEbgkdL72ZQafb9mIootkH7VX6FwUdJ+CqCEcNb9z2WB4bAUpr
J134KVonEwlYSeurpDV+0DmyOt7cSemtFKAd1JTOe4rMarbZLj2QlzqR14hnbAv/G4QBnKfN1tVU
L30PGpAoZzOErZgHJW3OJUqbsG1NvRqhubZQkz+toGGxRJrlF8z14O6aP/C5Ja+yNjYX0yweZiGS
XYNoEYDGLs4J+Mg5xZ4fEZTBuamOd0U8xzvedHiZjR1dFHFlNwlrynXLcxdS0EgWxOlqn+TcLdqy
m9ZFMfJFg7wk8lw6LWBdZzelFVCGHMnIkakf1Jy0oN5V1tJ5Be2l6r4SENPmpvMDNY7lTiZ6lfMR
PKFuJxe0wKmhP0BvEabbGEjgqha83MKrbbups9O7koFWM43d2stGtPRsUgVenz8g0LeXoyu9VVHl
r/kQk6XMFV2UIstXtfaLRQld1R1I7pdHkpQMGV6npCZrN7iAkXnes4HlKwY5NtJVJa9pV2WBrodH
CtX6tdW4XTY+FNqsKGgYyxhdE5AAo74w9V4VWREeK0xqUL5Q0PwsJlk8elNThNyOen1UNhxNuoU6
ZE5VdW+JP8yB4FWzaDPav+nRW12PF6NLnA56817myfRUjHdT39+VZmwfvGy+6MoPZQUtQFSXzdI7
BglaQwOcpaW7b6cJyAh25VUj3IqXfh7yCkEjbB79kBKq3vodvZnWWT3GN6QyVVjplMzrqfYvj1Z1
8Nw7nOVBoos8arTX7IHc2l1GKnjkAT0KVsito4PaOSjcrCOgxnR9t+tTpHeir0Io18XS+Y2+nVpu
QsgB832Z6TudBLguzTWbaL+CnkMfShXLhZCJWKp+3fE0fW+mYY3AV64nSMSQJipXR8Uhj5Gib1em
Hrog6+/jnKdvEHWbCUEjshww3nlMi/UA5UaYc5wEJmP9FlumYZaGhxlCIQirOFmRkqMinKEr46YJ
JG7sro8NHVYmm0Km29r1/RoNNp8CCts8wraxQCdUDQ2hgX0s+vy8JTPkeWg3RqaKNQ7IOIdDMdi9
T4y9cH5mNilButuAO5jtsSRoEgb6ATDhCPYQ+ItUe354rFM0suGUdNDcBLIaJHhMLqdCNpdly3aA
8GoYZvsmtTrZD+CYgdMkCag/5TddrN6MRd7fTyZPQgai8B0RQx1SO77iCPQxVqvk1lZxfV37K8/7
qDEqIEsDIYVmqViwinbbGdlhjdu0Whwlk6x4LfzSC/pJVPdF5UhgSlxuWycFXRpjQWWbkqsyzqEJ
1Ng59CDebXrTJesS74aCjKBkQWvM2HEMRFfwKD8Ek+5gWqdaEOqKN97Iim3Hh/E8SfV5Izx7R7jb
ev1Q3xsQoI/9N0wnvfBn354LXMtQq37YlEkGwSUXmq7yGsQPhvL7GUhDBCwtDdpG5KvswGqqDlYW
6ur998suJtih3f5lhxeqCagk2P9h6sya49TBbv2LqGIU6JahR3fbbTuxkxuVM2wkQAKBQIhff1Z3
vnO+c9PldnZl2w28w1rPUuCSYfn6l6b5/8WLMJbtGAfGzxfRY3xNwni9r9QYsNopPnoPjWvB4St7
L3DuTIKkIJmLjqhk7nyZ1mT+5UEU/77N25rb1KpilDK+Wr76Tzb99JvYK9wk6y/jq4rHRbAG29O6
jIsu1ZDlaU3IrnbSnDPpiyOk8SwfM2LKx9suXP7nD7DQB5jEzfdZbzUWkEAeCWfhUzxrb2eojJ9T
iVFUmLCF6yB13k/d+7Cm2cFqrt6tps3B54XnR2ke3ftDcH+BrOuqNU3bihI4VNh59NX1dHkJ5dDn
NmbDG5H8p0jnvyxp76gHJtS4i/Qtcty/8z27zTP95X9fhGxAWTlf75e7xBXRze7MTD1zpOA41DGe
Xfqb2qApVjfvota0R4b1vJjSLP6m5zZP287t60WlxWOrS7yMHny3tXm7iWDNg/UcibE9PlQbhd8I
h37Q20a35cDIlBVDOgfvfZBle4+5l4D3ERoIbkJq/bAYF6hoisgv2U7s+njxIj5dhGdz648i9zto
V//78cDF+sq0HQ+PCpBo/qQxnh+la/J2oe5nkjXkKO8gAqldEfG+SswwvVPeri9xU3i/k9Ef8zRk
/a1fkvUcqobm3jzUKH+xPDykPLhSUPrXi5SjOA8m+uuGeXtxvPndWrSoOQ6755Su/J8tBD38Cqfv
vniv33vZ86JO9D+NYFt9cuXNfOtltlaWDrLEUzY+sXQcT+m4HpLoaeli7+e0pHGVdi0rY2e7nGnz
njYp/a4S8Zms2XD0e5jDsDSho9JFYstma0Ea/TGPa3rhNsV9I2mb+9B9jp4U26GhEzyqh//5p6ZE
/VP3ZDu7nc+dX05BowsOTfYy3b30fnb1jvd+/EabIYTKQdtrNvv7h1OGjboksccLNju4+NwPv6mk
D4utYfMRVsKvdTXtiYd2et58lE6qtn0fe1PVLHN7g/q+Oei73hK6j2Gc97TpdRXoZcUergsVyOT3
ghKZJ/R/ZmNH/fnfQsVtHJVgFn10py4Vz839/yG6xTuhIF4iSv5S0tkPn4ij6tvjPy+5tZt9GzLy
uYkVMBcP/uvGyH8i9QiewpcHz6c0zZWf+nuzUntua987jPevYHJ5h20SrICuWxe1L7Pz4viyQ81u
r3TMDnOg2yr0tunsJ4vbJZ5J3jDNDsXaOhTNfkxuTqzRR2LGb50RDu0tSPaJx95aj3kf/so+09Z7
o1xuP8ckOq+iFd+YbYOTENigx9Y/aFgt732MVXfDlPHMJl+9eC4p6TR+24BO/fVhby/KEXR4OBqe
EdnfgHhFOLBL2BPxsq4TfffGkqay9Ldx2ipr6nlnvQa+DfRFmLYNf50bPzskjYpLt9EjIFDo1CD2
Ki+pkyocHc1pRIMToV1/aLPYFjZjAW46Z8oIamcZMSp2bbsQKP8y202NVhV4QUh2nU7zbl4iAESH
B4Uhlwgzo/LqQxxP5NSblOyTWCx4DNHFu3HXqV+dTCpcB/fZygnoH7Hfm/ZOh4529XOMlC9zJkj1
kNPnVAeHTcJIYsP9YWvdC92S9QWyhNlTys6eaL6GdTSvxFfT06aS17Ht5v3Uzmk++16GTXML592/
ZjvpyaCpYUma8IxdHl+JMLxo5HL+TRTRqsNrHx1r9I9ia2taGSf5y7yl9Uu3brAVQgnD6/5WRPEI
r1Mtx6DtZ3ARDgqqNe/x/T7xvVXltYxZCX50wY5L+QFDq35xAwSC1ndHPqbmvY+SX07PNifZxG7+
ZCqdeLryTaSwBQzjcVRAZfsJ6IUPKYLBb07oeoCO01zFPIPaHNvPnpj6AktfwPOYo2KYZPDd2CqK
xfARcr0L2zmrxoZlVy5FWq4wXt8Z/PBhaL49mvvjJXOwuHV6wQ/BL0s6Le+8lnPuCQnLKKQfWGi6
o3sMcCSKTcFGkA9xLfZuBt7X2rWaNVz1NeC6Mqlg0KBE8JRAVivT2PplFwWRzpmHahguHYZXqgqR
BIAVvHW6zd3WF2jkavegcer+LZy84YJRtbARd6/K1c2Je21u6JqdOkxuuYv5CiGjrl8D9zGyMAb7
YOsyzADlkKZ+AkDlKuVnXZWtrYWWtLJD1m7dc8C9MpiW6ISNIy4T0uNRz4YJo1ECc3DqWDGMffua
ekFa9bVuyx7GX14nzrsudafyNAZW1gw8vEI3M08xo1nRerB3M7N9YX7Px4VOP0acOYGtNvtv7ZO2
qhN/ODdAXRiQA/InQH4YbS+dKz8y/TsgNz9vLz4fxCeasCoD7GanSbXNZ5yEu7iBh+CP7PwQmNb6
gQI7Vvh+VpdzzOWLtstcNFhAvXVOb4xI/SOE7FHV+lX3qyy532R4JkxyWlpVPHyfWbqoEg3Br8Jk
5bwg+9YOXVOp1tsKIqdfU7CB9wiJp3cRpKLc3nncuPX/CzuhT2a1J5q09oquZJ4zQCea1uTihfP3
RuGjMfdj/DYbhM8yISr3V9SWwl+lK22XiGr1Hcx3gMu7f/t5B9sOS/VUxpaG5ZJYenIhf1seT7DF
PJMDCBMl+u6472W7XR5fgbDBIzia5My5ORNsbB+rnHZ65m6XTqzZweyhF74RZo4mSfRuxQFuL+B4
9kNYL5cwoORKtw2KUh1eHW0/w/ugjaFsO6aKf0SK3YYmJBNaxFgFIm5u4j4Mp55pMT4n3xZrvFLT
pHl9vEyszqPYD14e74wmMWr+9Kl9npZ9MPLKusZgMYeLUjibBLt/71XTb89TOP/s7WgwOUwfaAYs
hWloKCxiAPLYm5/BK3nPj6+0Zl65Km5hrI58zzYsDjhXKHmzGcYCK+l2Hu9AnOu2qVTW++wXVRfS
CI/lW9y6C1kHPA6i8O+/bVir/rWm/F+vx3MEk2E1dZ5mpBwGm+H+/r9W4aMjE1cXQY8OBYPzMR5o
BqxpXd1r0E3yJXQdoKL+xUYsemrnkN1SxtKXQL/NKhWHeqWA6O7VZQzgrKUTl6cObevg140pDG6S
U8hmmT8+QWWJ3AcDcQA2Kxf07K/psJU0eJpX57nXtN/aa+DVu3+wnElIvnWueZvIDORhW/wynrbs
EKiAFdGU+rt6FMktpSa5rSHk2HSlMTaggB7bZah3gDVy2TO+X4XWhw2AyjWWw27qGlpZX3dlPHvt
JTJJmNOt+YRFNN3MmiZFQjCR+qlK3qK5P/ksQxXblgG7ufvZ3F3/xwtX0bkxM5SvLeLQk2qyn8Ko
WGiqbzb2txxCZHxZPoKgH74HGSu1Ufa5nro9iWb+Zu8LYeJEg+6z0Wcd0+xZUw8higzOy8RE8WB5
knubbSG9YswzYlfTOTg/XsKhHw9R6E6k29xpXq/9VGvMQ9sA3J4ZirXnbnLNISQT8Q0sqzklmd/k
ZNAoA61RcTXiz3Is+tc49dzhn2x9VzoXk5on/t86pfN5XtvlTLSXAX1Ifs0gT89jkMRnOWf5EEr/
tgTdofZeQ+HoXgQUVpFNzo+XqQm/EpsNqJahdKded5A8MQM+bsBIAqsIndccOclQSXrcTMC7eRVM
SXxoZvTQwUv0q8xEeEgXnVRRSwrRGHfdAuGuj6+ywd8JzE1Qw1adP4rB4yUgEObgm/RlkC5fTcb1
xc6LvS7T/IOarXvTaFYYb8xr2qK86LR97kayS4eWnVwt/vzjLNsVSz67TyfgXWTVrnIrJ9PD7J1S
t2vDAaLGSOZ8VGFTrQu1VTPVyzu8e36eQ4NgjPpC0CD+vI9WxYwQQBHBqSptA/0nzJpm70aGCq7W
z8j4WdmRYXtOPWn3PJIWyCL+UDiWFAvHYsbGFAvvNiwfzAv8os+28PR4C+TpXE8jROUBSiQSLesr
LuW5uZvcW916UFm2tow0UPd6ieez7syH4p17XzhbD5ZHwz5NZPQdQY0n43d213QK80ehA6Ct+dii
6rY1/0ts823oafqTLvCRjYiaMxX19OijZ5M0a67vPMm9reItGInH23bm6SHSUBUjzLuxmNMfdGwD
uJkiuK6dWm6bXX4xQ0QlsevtmrBVL8Mo+Y7OcVQ83mZR9CbiZLhoH+CXm7EMB5iH35emxl21BFtu
WgWeMOK8kndwJmzEGfLudk3u4s6gY7Vv4WItzTwVTLj4de1k/Apa4NNzq3p6fGva6qRcwG7mYpbJ
vx9+TKw+d0r/z9s+SzS4bK9yVPE8FgnW4NiAT9o8kNgbCCbur1UtKVTbUWI3AyfWQyzJIxji78wY
ckNzLR7vhNzadwjgdHX5nMZmz+mGJwNq0nOtxG8K2x44BW7QaWDzyW7hdXPbOZ1C8qeRpCJG/PUC
tbySDIa11BM793I8uajnb9pvDhPdDnJ1f107NlBf7iqdCCwpKMYO1EUT7EMfdeFRuOsN7Ueh2OQO
slb+aJlCJ8kThhr1z8jstiV5WhswOvdyPQv3qTs9VL3l8QGSnvtcY7t3yTBebV2/J6usLwQLeIF1
3fshyWpyN7vluR/diEW+BePXYGXtYQgdhOay6hw6hvFD8VnX63PnvPYQWGsKDHT0KUA4qaC0nb5I
sjxpqdy3eZpVnvAMzk44Fo9BBkLfeMPkrZ7lgs91Un0+ZM6cHrUWQQZsrUlnqtmUMpUQK/7fSwRT
oxiCr2Q2Hho4JD08v/st8OW3sZvt00rTsVgT4d1Iir80aOLdgzWuMY6hs+2EVcGPDfpUyUlqT76Z
yHtsl7xLg2rErcXzlKoc8Zrhv4iP735DprewnV7IzIFRLgO/CR0vh0HqCFk1Eb1osb6OcJirqdna
f09Ad38qpnrWlxgGzhzVe6Oj5bIREr0QLuMXUJscfHaaM8flMUaP/exX3F2bPv7rpQL5t5a5/jJb
rEL55Jguwmj6bdasBlXGfVn0AcQJL+DrkdUf4k7KEaPbp5VnWdX3WueOdMGTdLB5dMQ+V6zJ+ShU
95II2+8sM8/m7s8T0V06M4FGH4gukVi7cTmYferp8ZxoD+vlHRDq3FKXDkW5KTT0TNMQdlYB6BuM
UNHxYQ6kgDbKKEQQZVODO6Z02yEDpnKdrPTvxUwuLrNl1DvSpOmT7z+nNmxevXEp5Bws75i9/Vc+
9oe6zsLLozC7lHmFVZ08RAD8kF/ynx7D6jCp9MBsdoP4aGH5CHmJ77sWPi84r32TI15GX3ArziWR
rj3/Uyr8KWtv9l59VvSjY+/uY2TyhoTneBgt9GfXyHMt06c4dvqC1Z3dwjpQL5G1uQKXBtXCE8XD
k49S5BTZYG6yH5BoEXb86hpx7Gd43mJuhkLFyzfXDvMt2tDRvRm0NJFRATUwfuna9SBn3V6ahUYv
UTjtkmVbr4B5P9Wc2bO3bgj2MJXeVFjnLGHTgSjkk+j9+wuB8AAD6fj4rx7faly7gTCG5462NQNJ
XrH9rkH8auhzzSic9hiKdd3p6whffQ8yuS4e4P5jfhIE+YugUWD8yQz0Dna59TFv9S7yin9L+11+
f5gxsZvj670s5hg+UabSbSg36fwPnPrzY2t6GDJBO16TeubIJYz9RYJfrDbA5tVDbZ0bZA0Y1G88
ZkVAZ7JjiBJN95DfqjU8YIU7bvEbByNQJwUE2qW0S1vKDlPpA5nni+GHxjY/2RSNR+eIKAyP2FFD
7ypYB+ElMR3mRCJ+u9hrXpnysifk+l4MIM3TOmp7GS1wSajAO3yyX6oDa9RM3VY+BHozDM8P9tHz
R5LbIO7BNmIYRoLMXX2gz+hGsj5h7EEQgsw3bEf/8RY+CgPEuQ/D4ffWBsFzzbtfowdhJh0C/itW
Dv4aeiO89+8Ks2ehWIocSItEoerwfATJiHYiIPFCuaNbrrnzLlC1GYHw8tXPy3JVoMkKudQnmTho
5smvhbhk17TBa2wFlD0Of8cQeH+OP0Eh2jHHlgOlHPJP0CPb6a/7eQEjruqtKbOefwKGbGn8jENO
VEHBV26R3yBp0I47KPgvNMKlhAZPULWHaazC3qYHie2+WJIhqTZvExWlyNjE6BTMUve2OMsx/yEq
kISD2m9yEJVgBn+33K9J2yHsIKBI8c4Wzg+3nfI6LGniiw8wwEGd30YybkgDpSR3CzyP0If/3/Pw
B0ZSgDMbCjofz2xxAOGz1+xopGkrY7xPnA4GziELDwJZyGPNWrg3swCKTk3pY3Un1CthMNdF5Hn4
aDFTrnaBhxuZEwtVX1nRnKZuhKaouj/BgPlqa7+NPsThCAJwBfBmhX31m1sN/DUMD8ma3G9Kzap2
mFpYIXM126zU/rC+QG4qws18g9X6Oa7qp1gL6TVe1UVqQs4ygHy4/J7YX0XXGxPz7zqy8r5kaCyT
osSdI0/19Ex81u9Y5/VQgKk6mu2eM2Ae3WGB/ss9WxFcQ+34YQT+Bp1EXaXI8q77NHZlOyMgkNSi
SYHltwlEVqSMN8/913rxcKYsDUuI9pC0W6wxo7+eife6NSlCoQEyPUqrFnU20/noSRiJtLMYHNs6
j+v5NQvT+ZJybILghvpiHWGyrE4KtHrJzlNC+z28CpunWny76+xPRLZDOcMlqCEDZRE5K4/DfMlA
egwUOu9CfZdvYoTIbze5D3GfdYJVRFNohAuqjG9DukcYOYja8Aguac0kLaOI3xYRj/vV/93H2W/l
ja4EtkMwdfeiajGHbduSlgL2f+qPMmcpksTRWinpEdi/E36C13FqptIbva/GlxW4OGznLP3qiYxL
6G1hkWksiDMGLju5P3QiSYXUVZDX4BmQT4NexafGlE0MBjyt230t/DukmaUnsh62hJ5HQ0GVbGl7
rNP1W9cpc1gJptgerQEsxUARIlEho0DdxL6W9snbgmDfde4va1nuOuiNyFAUdZhA3PQ2ZAhYjDQ4
mjFJYntRx9pbu5x6iu9w2/R5nCzzC0vmY8bv1LhEnm9BXC3l9ZDDR6Sl38A6rj3QM1C/3pBo6Z5o
o/bGmzVGJzgzIUJG89a3uaDKLwKMMqUBA0+SriDtcGlDWzqjAJq7qT1qlaB0Aq0ItPfmhuHJUnEU
ejpNNcrToJMhR7r91eAXBu2KyhDqsc6hRx68eH72ezqfInkEjwIRHbHVBjn6yRDkF5Jhl/3pg1pC
m1tRg3ypq03jE7MkdrsAytTmJ3+SjE87pKem3EHORKWKIDGSJSp80jaV5+lDy9I3TIA65/7wuycE
XKYFzBKS8SWYvzM/4AVvAZwYr7sCGvyZ+fYepREvswwacP0Ml9ODkxJ0Lxs4QxrnNK07+EkuRyLn
D9XZtouzVzXwNo83Lg+zTcp1RmeFUTLN+jwPSdGRtHCK66NcI0TTJDbyJfbB9DdJDsX4zUPiC2Bk
891NQCKXOu6OI9FiN8LiqOYx/QAZnz4nuOYbABY7J+0Trrjak6H5b1iXrkqJAOms1x2mMnqkGaKy
jV50BaoEEdJmHzc+6vcKAjWa0yfSRm+c9ZCqAnW9kxMlHP25oMnUFGYWUQl8I0KE/BdEn8vW9f0u
5QSMaT3XZx8jBhrDcPAy0PMJwwyq+LRXDo/rRl85h2Dn25MT/nhBwFfnED+fUbP8fYwLFIZbkPub
/RMidIGdbWrLeA3/djCly6YFmdl76hImAPsgSg/5ygOzq3shc8JWUhn9i6VDf999oOLNiKH28F3z
OHM6DxztCsth2GA1lfBFlASma/d+B5WrhxtUSgQ18yH1EM9cYPyzellyGqR1oeNxrhizYs8yXUPr
gxpbqy0q08FcO4OHgMUKpbTfZeW8wT0gnlzQSrDUOzsFu05D+aybw5iptFxYAj+6rZzol5JJwEsg
aLJCCkEuCLnp+j9vAhvAHMb2GgWp1DYcd9EAP5yzbCe7rYo1JXndfPoC3XgMgz064Jw7cGpvYjQ/
EM97TiPymST1d2DUwzPNJA6ZwI2DebkMOE6+IOsNtNIPH8ZvDi/wV+QlophqjK9x0h55TZJbs3wt
KFbl2I9fMujqXPI658goVoNYfisbAj6KVvTY+W57BNu7qCFnNFRUSaZepZs9rHh2gWItcjuBFmLA
XFcxhgcyTt/TFPGZCCd4rOx562JXkg6ecky2sCQKfDEkeFE2xqiqif9ECwYMzMis5Js5B5GAy9Wi
yaKRdHk0g2iZa+9vMmZIdLLgCjpR7WrvOmINPiCs1OWq/o5f+xyH/robGqwuG0RRqHbzhhXOqlHh
EomwhGxHiyD4QfCIggcL0KGBAIQalglmDgQ91wQHhywzLi1sBISGk5xFXBZao7+5CUpIvZqjxIEY
hWmaX0CyQPt64mll9As4D6g9YvEJ0fGk2+lJLiioU1eDXPlKBIa4jKQjlvXfWTp+4M5/g7vfVQGY
EoClHGkU68cvY2fKUGBOk4jngRBEmtSZnxYT1j7DJgldEm0UWFS0WAa+UbyQbFkKNgy6MLVUFaz4
KFcuwqVkMriCkAcSpN+HrYYo5KlqjZKXoLXnCIj8u1JTv8OYClg8+wLiVPEpKyPf/OGG467GFuON
EpWYviEWmxZA7LzTOpA4b5V4CkgXYhJv23wCvwWeaSYFnzpTZJNscq/BuJ9kA/T8fisbubZPnoJJ
aRqY2GMKs3IYjplL/yxj/8O361KxAQ7xONsq9MFM2mwODxbKIpKH5gkRb+Yg8jFKPsyMRh47acuM
zpelsWCYtPeRLN/DuJ9KnHR1A7Qe5DEeezDVuyHFUMB7zBBIO37HgQoEKchB5YtG3hNnk2BP5Yvd
rS3/DNBwRdOfnMOsFSMijem9CtvmdVg6k3eJD6sewbSBebgjvRGqqt8NV88dxRQAres7RMsZ6iJm
Py408hJhj5ZpMuCnLjsIWKb3ByFGN5cixj0+0Vtc35O+XbiHS/zzrgl1zP4e0ixnyI+uS1hDNd5g
uCYNIvcWs7jvIeqmWQuHy+rLKGuKZadrq7Vrfnc+GMw+8ALkE7OdtT4p4XeFeUP4LY7W+mkOr7Ak
xG5TkPwMiyDky+mEjYli7lqQ+h7SL6amBGIGimniNCYjHz+sGm9jWH/vFNHH0PvNh8pbSr10QeVP
Cp11NSUyEwezLB+DHps9ZHCMXp3DQ4NQNZCDAWepjG+Oht1OILUjRrTvmHKVe9H9ZsnIidj7RN3R
6YwZ2IsDmCcKXb2psdbjSrlC+hohejaUcWPenVr8fZAGB8QivB0Q4zRfcTuAgDiM27rugS7gCRij
Hcy29kjMPtnEH5O49KCDdB/rJSh5uCBhs+FZClqfHLQxRyRO59I1KAX9RnDUS1D1gmJCas6LOjUs
ZXjsccoQevB1As4O9SLZURNGu1W5vjRxeIaTAOGzFaVMIESN/lzMqu0OK6I+GzN/fE5f/Z64XdeH
iMGO9hgx/YmDBCCERYgKpGEaFNTtow0B8LSZTpmXJmVAs7yBGNGCswKiP5o3k6CYRipKChmZnx1V
3usKD03g3AyS/lJyoj/8FBCTEVLkc2Kwu5i5YHJM9nFXp0WYjDj3gOAInRSamoD9UjNGYBKwEVtQ
EJYMseZ8VavNJ+W3+9Y7E9OwUxsJWigPuFYCVdwYnDtBtipixORiDeo88xmvOjB4oVNQmIEoxXLZ
W1ziCGdkVWrM+I7MjBfIvZ3mXnR5hn/srcChNS99CsxEW3ISNN4wovWy7BFDW9aPmsdtTiVfKonK
ynHcSCWH9YtOoc51Q8e9oH8xaPG9XNMXSP656RbYJr2zeSMkzsrIgpcJRXmfwUmHOOxVQ7Kc8HFf
eJvaIpnZLVtBIHajX+KklaTkptpAn+QZsxynT20AhHSJ3AmODZijP0MG7cJlYN9heRUrECaIaw30
RI5BHac05Uk9TrslRNx3GxOCqSNbcFWObet/HztxQKRA5Y1qo8IQnD+wDOAc824ChAIIsC1F0BYi
Bmtukf4tTTv+jDgCTjBEn2MEtvaASzUYYdAbkO/DDM8jCNpaTx8KQc8dFhUQNg0EPwTxqwmUseeM
OMRsLhaDRXXOJBxDfIHc3/rFk9IEUHBGgKydhMHRH2OG071WG1xxBbfD4jQ4BfotweR3HCNZ2pT9
Sqf5OOAsngqOcVJYsNB3ZhOWT9cD3Oy8BDQU3mbQE84GriC4jD8L/rWVEgp4vQvnfWhVuB9JWOLE
mbrotxXLPsIzyPE7SL+XaarPWjpT+V6sXrR70h5yZlPMsW2atkZJwwEEta+iJzMpVUXj8Lc36tYj
DIT6APMkVT/A9jX7QWw/etQWfGYkJw25w8y4bOGEnlHXuGXHVy8Jt1JgnUMrRA2MfQfpk+9xGBP2
fZyjXCFLuIvS+DADD76YZeW7+xFchZDB2W0WJf0M/jA7kNlziKtkWzkGvCumdYSO/dWGwYD6D2kW
BcJANSFXsRlbmEHZc70tu8a3byzM6BMX7nu0Ja4avVvg8Z8ujW6pWjaIkLzdsakZC7LhMxKRDJAz
CIFao6iFGZgvHf9uw8TeBo98A94Xnb1tefPHTxEjcJ0CuILhCcRjXGChe2yXYQ4rteBosTPNAWkt
eezLPgecmaAkxDDs3XWdPXlNlA9F1OnTHDRpAUiHVzSOoJE1HyNg3wqTL993K7Y2DSxkN8YYBBHG
PuAQtmu3cotQLrbftA5x8MHjeAGR7IMQl3LuYINaHDEm/ekFTByAL9n3eRK2J8aXtKJy2uBprz9H
1b9R/OS5FSCdFqDQI/69hJx/dkK6qj70xTSJEL6A+T+cndlu5EqWZX+lkc/FbJJG4wBU14PT50GS
awqFXggpIsR5Jo3D1/eix83KyptdlUADF8JVyBXhA2lmZ5+913nWoQvckSve062MsfdFL3GFBUNa
ndgWhg54Bc9obYlNX4ltDaNnqurRx3f1WKJGb+rhc8YSu4ly4qR5UZzaut8PfT/fmwl3tCc5C1vN
I+0f0m9uu5KYjleqcWMuqeElbip742hjtxkNMnXgZta6kbOxOGI51+J6IMO6RjXHK56LU9Z9JFXq
nI1mZRRBs52D8dDi6PexptcbtIC7OdKNdSXDo92bOK2Kdq3bVXiMrRiD1zythqT+XvXtq9Vk2ykz
uTvypN+6bXPvhKXG8WA6sKZWuzbu3wIVGftSSz9p5IZHNGaxEiE2SzVY2OZMbTPLPn7qHfuIzRbG
mKdHq9kB/fC974vu2Fvqh8ySX30muGO8noJh7FdBRm49bp+9opSbDMPzxsv0X9lgPiLzFmuquZFa
ysHjnXza2Ke3eR12/i6z0JNmzP/rDvhYE0azXw8oGbOVqKPs05cyQREqs7JeGyk6f9JowTqee24B
bFV6nO0qO+5OTj3tJ6MPWelNue8K7yGJBr9fZCvbUePWDKUk29FJnzAIUkKCc8EanF0kRbo2ORNa
Vj9f9LzfA6cVq95DCw8UUhMFKO0evU/WTeWUu2CcGjqPCD111e8aNZcHszPfsNX16D+1vjHEj1jF
2l7ET5OT0i1KxlfsfT8rK+J3mG9DRjYnu0zg3DYfASVdKgfDfz3nhj91M/bPyZvupobYzp1o+WB7
nCx+lPEZydhEpRYEycXwOc7tXUdnbZUOpBE6jeNfgamWuBmEJmL1Kzub9h3N3VVjdNcAewTHZ3ct
k6zyEYUr8gAn3Sk+zCY7O1VmYeI1Lr2SX22Upbge0nu7rz1EzVURocYVQRaswNMg19GJg87wPubn
usWFSE2pGurbqEX4cig6orQuUIOCLdJbtwtnOpoyLs7SyS6Deq6KmAjpoFV7FdBfk7nEx17O3+0m
iS4yx/Bh9BkHCu5PWAJkFTeVmwgWDgxkfaP9moT5qiLN3FJ/k/IioehWNHgN4ggrwb+OveZCDRlg
JOYa4bJ+j4JmH2bc+TlO8/KQmIh7da31x6RahNkVfSG0IbfLzroxffR6pR97t/hAjNEBN6AWF8YE
vqO4w1L3skxw25dN8m6KEjZMP34qWeQ++i93Qdu/9oVmn91kJ7gNE/gxm2LsXdTj+eS1nYnvJPqG
0mgCagSNEsSwDhrk+R3Au69oqh9m2rC1MaanQMeN0KdOxeeonRy9Vt+0rNnrlRX4g6aKjW3F3C7k
71gkH/FZab7Whx+DPlh7swhJKLK/+gUIDbp7OoJ20UFt1K+pVMG2TQVdzCl7j6FsmFAh1ETlogSR
nwCAYOJwLdaF8ZD0RbZp66LfTKK9aF1032vlDwtTPnUcp0hX4hHMp59DoBMszNlCJ1pa3yKnS+7r
VUEzJjQbcxdIYq3VmAx+SiR23Uu1bdpxJRqlDrnAO0bA8ilz8mmrDeIb5M4JZMkwsu34fUqVS6GD
SNIP3xqt/a5lRboSs1AEt5AAhyx/CjVuU2WMl8I4Vi2cnVkSBFEmXj5b/GxnMGjkTa9ugGuoEfF6
bDyQEcJM1xKYAGQ/TqeYLWwShXm/aYoC6ooef1MiPk1ppvbSjDnwJZrBGreo3amKH9zYWkUOjqSO
7vgpaORd5/Q671qvqOebFM2nXtgDTUjxa/T+XAYfURIoHxgV8bhAi4/jbD8OZaJtc8sBvlMRokmM
+dEs44cm19dc8Mk1dYenzkGH66fXSfXVE7nTbTn130kylGc8pa82CarRCC5jEVzyZnwKS7xFdh08
0d6g8DM/4hH9PZWct9VH3UboU4FRnPs3ZegU86RIsyimGuhCfdO607hy4jY9l6rGy6nSZA0Chu2V
apf1evpVB8ZaNxNx7nFny7F5N7wJ7bzlgXkCyE0Zwc+iidvTkPBOeTM0lrShaxDrRXY2siD9/YW3
eNXR8tmEUzDv+jz8UbrJcuaLfgoy6DsrjlqsTt5Ws1wHqwNn5KKmB9ks5RytzEE2+7lq+eTTfJcK
an6sgEBhPxuBd6+RbPIGRtBAf7BNvfCL0nxP+l8jIsBqCHXj0vYTm6kTyRVm489RqK84p+ARE6bT
4ucUthgDBoTPzLLfEo+COzXq1SAoH1Qm3otIuPDpgoNR02aSRYiqiA5bTZwC02RXaq2xI6docjfB
zcOysYkHK9qbmC1ILCUbbK297872c6NMXNAu5XhY6GsVIgGHKtmKfmzRgQd9X2UcpWZCuDqugNU8
ICFykw4W+xx+Gm1NJJ6ZBKRCktTdp9iFqrmzNm0jfnV0GzxDfI6UlqtZbzcc4LP7Ho2UdoXijD+H
B1XpSF2YgSi5ROSjVKHSj2wYjZArd5SY0ItXIcJXS2NRS+pv8EGJP5mKPL3KXwJtZsPXBNVeb+K3
dw2K+6o/Onryq4uC7MiYmQ8qu1d3duIDllmgB6p9bD233jUI2TGTu30xuuiTFsKQ+pgsRWyCFV1m
48sw4VEyf0Wy+8l7bqydBDk8icP6vcLLbI5BQLHVNmuScjtvTOQ1s4q1Fs3buIekMVc7WkpQO1s3
3PBE36VD80JI75vHctXES7mNRcvUvpIRD05XHUnuMFFytbQU7LY5oL59dytEZmlSF/f1tFEjF55O
EaajBkayt7aOzRmJpTKD8pXW1kVIjgVWRtxyRhzaUuO+B1MHJ657h7s8bnAHIoFIoGPBSH3N8Q6w
Xpi4W/q/7DRAgMCSbOCblutWlmwdKqCZqFnnNBl4a2szXsdttLZcRBI1UVl5kfU0eyo7usb4rXej
eBOm5RE9LVvXOSaOWqGeO/a2DSb70tDcOiH1rBVmrY1hGDjl2p2uD9UFEhfdsX49R7ipnQwHWd3O
ja8M1hoZZS+xQjkBl3TEbLGy9Yze21iACJIEsoJoP1PE+zrnXXPsqVYTGA2ecvEMzLDZiGUctIar
vi3ZkLQYkcATNkIYjVzfGco7QyAVcCYa/c6MLik5n41Qn6bwrMVBl5N4MtJ1WCLC29VEJWREj7Vt
7ujsBltVk1zoODLGem5Q1bc7q8yln5opnX/5rYoGYHr4vIXA2Exk8kDfg9zEvCRR7aeisUpfutkB
rhWRSB+yX+2DDPzV44n3hu8B1YWnO/nByO0nMyo9rBgGoiqHjzYgnk2zoPqsKfGn+K3Tm2FTu1ND
F5cLMWQ50RWHU+Vi59CGyQdzuckjiw0ASsIqMPD3B0TqA4k+77icS/sSZX2YDaASQzlRfHH4BBLC
P8dqQCdNrVL6cj5YI2SBLuJvdKnY2klcUUZw2tkhhXP/Lcc+WcogfWzKbD/Irt9oTcDJp3IPIwIA
hbzHUQ0YFktauuuz94phj6skML+HUuRHb9EGFxnFbiaSHUNdYu5yBR1S4leVqSPolRcIPkQi4MGu
XSddUezWawcO2Jr3/eAWWkzMUsV+NOdn1UrTpxO+6hvIoR2llF/mKG3ogNGYZr4L12UzlfxNjsN7
QIBEst7JR42sr9ewx7rjXWGHWIN0hPIOZ0uczCRJu/FHHmTj3sv7yrdKuvmt9Q3jBZ5Np08viDeQ
NkTJTZbXpd/RmMs7dPLBboq1J4sfCQl0vXZ1KAYTeCk8rX3Mh+8uXSMcAsUFH/m6FlPNo9MC1Y4s
P4V0yA/ltffib8PiT7bc62xqJSG4He6oqxdawdXOBJ3sbL7YqXtuR80vdVmebKktQLD6K/OG2Sed
zA3lzPkph2iThwWSsKd9hIBOdzVwpZVHLJhUJNKziueTDINH3QTNZwAsG6da4/zvxKhBwYJKNDhA
VAHkU49DhO4c6WuWK5zjq9lL+8MAzUVGaGhN6GJmngtr5eSfI7yATQDtnUJIb6HrxqtcC9A1iZzk
WN13E2dgyTkZ3kRD1hJeTadM99wHFb0Lh6tINs8YcE6GHdrreQYTBvDQ2Zcgwrhu3OPUtwuoZVp5
SXmt6sheawVH7bAz322TCHny6PaatuWII7escqtGQcDthb4ex2reLhY4d3Jf2I/LAzEpCAy1oE3n
NaeZFUF0HIKNUI6HOE53app+Ucplq9nmqqU60bR2PHvFdCLGa29qNW2shhpEKdlucvbgjlTUcVLG
nddW9TZVxbOo7YsQ7nzXDCCnQm9IfTTIQ55EING1Kfc5mIAbQvcIO/HYRzWkjEqmW5wBnS+dU21F
0wqH4cYuhHUku8itMKbBxh3GvaWGT73PMWJWZYmHyb5HcuS8iWawzkdjvaGfPZ9nGm1zmostx2C8
ExBVOjsR+/klK/T3gUTQU7BERMb0M/Ky/B7w2V2T/hiz4QGpQp0rGwkJyD0hqTEjYoOog/nmWALO
3tbSsdDMo7cE7A0dw+8DSEwsti0xcCK2G+yYXzTUJIJHdG/JMdjZnQih1RgvWuJd0iS/GCKocHDq
2hpf8zUk+BMncXOycrTSTDde1aD77gRqpejUrz5u8y3WEI1NghfVfoc7gyNF4KdWzXuR0ulpWaNn
m0s4zijSPfDNIffSvl5cjfYsMCwgVvdtuTHr6blldiy1BOeStKAOCKrMjwgxmLnEjaNapEQCXGEo
S1iD83MQRsB5QSrCn406HdxthSLpEtmxQuQZHHvbgSA8O1BM+RySIMh+WYXn+Di53rWy7NbBbGwl
GCsK4vCZ5CzO8iyz2PFJi+tqQ8qrAZI/SFtuQ+ypbkSjwXBafSdjAgOBe6Txts0W8/5Eo6OLhqtR
auQDdYFxJPScoygfGxAxTrdLHUxoeC/evVRpK3euLbKL+rpQONN1YSxO4OSccKJybbEV41eWov+a
/ZMeNjSEuZzHuqGo0kV4TW0d/eE+05JphxR31jG+rAxPq9Yxhtht3j5WbjGh/sXxygjsI1HmYEto
YhX0RrEvDbklk2LvrTnc0KCx1iLXEQDEtJHL3m33uTq7OtX+aGubMgHP7cDnx084QJOZci3fmJqT
rqPRWZUUvXTOsHioTxiHS0C2KzfeRK6FA+eOFNwQwqOf4mOcdWBq6CC7as62zhEiT3uqpf5qIDNC
tgyx+HAaVGTHziTZXj2bkxFLyNbzyPM3Bnpzo8rr2KnL0JjY2Tk+VIhQWICjSx5E3jqkaoffgIwx
3ncFwFRtCZEg6Ncra3S0vaaMdzX7Rvw0IL6H/DLKN5p+mRvAZilWWk5Z2aipuxDN8Tjq1aMI850i
ScqC13inseweDKOjPBVVR5Ta+c5xusZ9cq5TMht2lsJHAFF8qbG2rppJ3WlVL4+hZZHMtrtLRfZt
6yQPpvZgyAjao47OJlp3Lzg7reZKCykYXZ2IGzBgOVYTf4frbW+ci1IfsGo1UfhAyFeusGTg8vMg
UCzBPkhBfBy44rAmwdcZueDEOIPqjUCRlTLs7m84riJV7F0ZvU8UPK8msw8F2T45mtAQYjQKIMy9
onbsvSvycFVIR+0onnBZOlg5c5r9iC7PN1+oUbB0QRKyduDP8aVE3inCSe+HOMRp4CPp3R7G6TA9
4QJ2V7d896JdLbzlLhm4DOeWRF2M9Rmv2gv2JAC04F1bwlOIgjDkeRc5mcXJhlBVwvrshc9l4y4n
F/U5ghiyNHenc869sm+1VzzYJiJbxH6ZG41/eyOEHJBcZ6yAWF/hRGJYT7E12/14SWN3M2OQOjQ4
Xl/agpjdXFmrUUKtKANilmEE3SDCyvsCQIV6YNYflSoevR6kmakp//YvG7IkZdG06hyUicvOkRLL
VFHxrLwP3MwcPMey3d2oA5yb4zXAE7mJ+BWD/A+nZtoztSe+NWXY4HU0iVwnTDm5fWJ2XI5HiPwP
chym882SCqvE8m8ouQELBEM8RLgl65gDS+oQvvH53gOTsO6JszfrACoLUaEpxulo4KdUZmL6Zi1/
/Mav5VZnPdscmRcpl5MOp3mSxYTLEEt70CqeQ1asxlIGqnZJ0dy+FDMiT9SJndE3DzO9lKfR27Uj
TechKbQ91O2DzhCSx5ImsM+gCnqYGrFgu3Aut9/vMywCnnBe5UhmMcSHJLRs53DGUUjsmxs5xplg
Gg3lCKsdYNHt1So5BzBNSv4ZcyR8OKnkhTAnpLAoxWR64/fqiiAmKA7yuGzUnEkzuU6Qv/acp34V
JWcImB5sZaWadqHGXIvQlcl5UNnz0FYDIVavJWFHECd1CPlx8wg2sJbQXFM/s0Z+t1pdP8gRExU2
EO+5LQ7NErPrgWffZqPkjHbZpH0YcEACxY5IU62q3JkwT6cXQ2/HtUX44WSVDnjaaQz8uGN9HPDD
aaqUP8dMkHRD3+1BWU05u1JGUHhtGMWvhQByqpZcIwEcuBHzlOARjcYLYPFd1FbxHS5F3KcRPH57
ztLHwXK3U2LAOZqdJ+MWomzz+r7gu7bBlVsGBUQfc/YdXTaffYBGjFshuhbGKLBZ8dElNu2WMe7m
tzHhxJcPD0WkqpcJOhVv0hhe0uINWXi4DAswPzOLABts/zAOznddWFQw/Vjlfv+bIdIa+bkKpukh
qTlmN3NI6CafTsTd22tjcVi80ZOMyO6x6pU4a7M83FoFZiuWHvuUzz81/nwzkZYkoMvVhYXjyYEE
sI4ir3w1y3IdBKp8MM20hCufsyF1yoEskywRd3KqeOxoY1uVu9e0EMvs0uk2ZSdIjA7TAyx+2hnk
6m94mFhhp7Kj5GJkiTL8/EZkYfeNT9jVmrNJZ8GPwY+tm07/QG3Kj1MkRoavVC83wLozxSAfM2Hd
NUE9s3c5D5osWAeEkZ2mtvGDAvFmmiLsj21iEQwbDCRTpaOGf2/6kfox6eHSwAIacCauYrBj2ywD
xEwO7pg6jHUoPS/bWgZA6NCKGt8KveQoC47EHQvwg6BfvGSgb28q1oRNVSUzL9DB8kmu4RZLbCIY
BwK92S+5AffuNKg9TtycMnlxClr5dG7RqqIF1hVCyjKEcz8sYV3Q5NE2EKSdB0czN3oWUWgvH0kQ
tQTWU1R5Hkc2hMbtnaZF3rZY8JhEQYzRri4FSfFt3wR0kqfhWFrSWN1YvRzsvFUxDMWjljTOtmjx
5f39t0Nd/wR34Nw3PW0Piudsn4noA6v5ISX2Ho9ls7NQITdjaYCDBwZ+xx9sU68+3XDV9TJuoogR
bPLiEOvytYy67Q3P1Vg47G9EujHPcUZ087JuRE9jYTYrDwrObUEkUAn6osi2dpthHagofxhLQZFc
umhWBDyHMfyNUivzTZ0r/XzbbMvY+iH7SEHySIZzt3zpdTJQ0LiNfdLe0xo5s0kv6/vfvuTud8cs
9ftqKB8HtATOS/zIsoMf1QBS6PbdLJKCw/vQb/s9FcH0JgK3IW3dYUeouAjkZIlHrWg3ddeo96Lj
jIuZUFzCMo/PeBj4gULQkJjWOPe8dgYWBHec3qR5slXkHQqnD/w5zJO3rHdo1doalUVjG4gSy4iW
TP1QgSu+x059VvrbWAfxL4g2+DgMJOrf1KC2lPDUgl+hHhG2sEkAMN3mVdNgiGNF+Y7Gq5yaVE09
hlsjxQVgYTW8MWQ6DAIrA2Vd2HW/4B3NFzkZr2mei0sTv94W2iDwMkhq7ZvTJLrPmuLdj1XAkyjC
B2iK8tEEYzGk1gYcMJv+UBcXTGVXmPTa2hIhL26hd2pG8D4QATmSeAz2BUi/zQ2doMLhYVxCbkky
VYdJc6KXYvIeJyDsd1NtxC99bKCyOQlA9+WHYsnDSXb0bqw5qs8s3J3UkpOL2/xSjmmF9kaqf26B
N2sK3GgVGDhqHcamdFkz7oZkSK9txWLcWii6EzvdIZnk4282WjJAAAjDBa+S7bCIQOMOkAjiWt3H
DVF5zcBvsMzdmAv99HvDr13l4WynWUXQT+t4KqPQSUUb298fDnmpkqKYz9pPgUxkhUNqGzRkW/Qv
CaIjLrdRO40RiRW8v+05tGBJxunltp5oYTFCo3MsEisgCDVOIaucG2V/A7TPkzcf0CkoHHpajE5a
x5/gDK4OK9a5JjS40rvGPeh6Wm+GwYGOQux8E5bNeKmzr9sJJ2dfo3yF+2QOnbNNMyM9/d7fy9SZ
Hkq3elWW9NBvWY0ii2Agho96IxLjsWL6zp1rJtZjQu91titGkejWxLE0NBFr+oPtNXRrOhGQZZgc
tMcpOHBRNn7vBZkfEzBZ0zw+6jiq7rugpC++AM/pJbnX308BU6GG30dVe+GE1bcJc+BitgPr0lbV
UUuWmSq4XI92ZL0GWpDtjJi+I94AmHhwhSqc9nuvbZI9WyzCEzAj3svllxi18sDkmGXIQnm1NYJo
eRpgLGH5J0eMl6rJf1jQCLq2L5/DRr9gAbTRgGy+4wDvayTjn4uB2kpLLGJuVXtO7KK+J/VGzcDt
wFoyvZHxhsO2vCaHVFWvNIo14u5b1ALjXJX2ejD15nzjxvSy+gPp8xtJJsxEX1lDmPvZgIuZDj/t
G1mj7FWMpomsHy0tAW6rzQ3ym9IREp2wriqswBbk8oDN5y7Josq/YWQMlVgPoYpwveL0w+v+BVCE
u4P/GWS0IzUNpqKR97enYiCyVztFbo1lNdA2UU8wFzkJ91mrT9/7iN5t3rb3pHDkkze8QDrYzVkS
fYRZqfzUMtAnY9vbpjr9FPg1uxsmtVdxvu1T8VD2DN1zlrEDBvnImgA2MNRkicv/UbIQn1EEQEv6
5s7oHG4A49uqLyPOynXoHAycSGQpY1A8NcxjcIEAHluOk7e6rVKm6WOWwDi+VGqYqcJNm8Xlbhkc
Qfgh/tJB+pX4/7djzpEWj5/Yk0LG2b6A91UwWIdkUOShHBv7Yd2NG2XTjFY37oCRZIchhaKI5yze
tJaXUJdwRLaXrDGkARoa9fjZ6phaitT0GZrEKJwigHLy+381kiHoL83aKGv5KlyGwnhJLPc4HOSr
ciP6rmbxXrROei5AWLEa9eWqL2yxNhYEpiSwdAri+sdokX260SanBh+LPnXwf0vXeZrazls3zRdz
GYmkmhlfKpM2IYhaH+lxoImj8NIS9Nu6uZUctCB4lhCH7hvWnnqZFoMdlYcqdJdy0L3fU6h4fzii
YwaJCa0njrS2EydE7FqcdIYAJ9GtJKhcRz8wckSbOyymw2g8FoGFkprWn1U9abTh4XJIcJqrhi3n
tlbeVk1Wz6roTVrCJzBqpU8hyPS3AcqUWyIc3J5VZkQnTL3huqsAZUsHVtKgCQ/WlbnXjfBLIRtv
symnuXqb7DOcMaLkew87z27y7HNcdfFz3p050VdvnZVz/mns+BkgiPN73bG4AJbf7JaoRzyH7dYt
PcvntnW2jdsWx0oruJ1s8WSBQ6k75mI5UfODVObZ0OmVxwS574fA/SJ0ZiLE2V8FpMKH1lbf5tjq
t1AYkQYCK3guGfOpIns3Y2TxcUb392Wn7UcwegDA6YTSOyLpmcVwr0MKsjwKsGr3oOSWA7zWMY7k
tqiEustuIbs1t+58F5ozjURWssHh6lbRtCtqDlWTTehZRii+RWEfFAaZs+WN7yED706OnN0Ta2QK
AYaeV8Ya+1SxngX5PDy3JkWqm1mvLFvJzzjrr1aeu3hDwiOdtWldoervp8po7lwu21Xa0Doby95Z
33b7pcmNzDadb8956p4Kd6wejKZGmzY4F9ymnAjY94e50w+3zUwu8enG0rmNmVpmMqZlmUFy+9Op
Dr8zLUaBd/QG3hDH3cRh81gag8mn7HpHmQ1XKzP39TLWqq7MaztohABsdYxNsuDufAZZ0m9wn+bP
UzDNgCI4QWWUf3KBi0A4EnQWFQAQiIuPBnTWIzcMvqi554wumLsiddVc//6DNAvknolqyJJ19BAs
ksKUBV/YxeSWwPUP5FWxbYZSZsw1gUkpSer6Tu66R0rKD4XdhtY4a5cmUkZVVQFuv+VUERXu0Y7B
LgyGcxVF8kQeroM3E7pLWIzlpLWjNXNpaYMRbEVAVo1f6NkhGltmyvVZcOk97EW1m1YPXUhL1mTT
6PyxasWa9Ocb3koQ00S2fSnqrxkDwiHDG8i+FbpUctH6Ng4l9zS6v8yqOswJ0Uj2x3AnGQ9wqQrF
MYduBpEESOlVEGGXG7d6OU57rWbE28Jqu4+a/P43klha3raPUoasAYJdCui0QRqE84OTaRm1Cm0n
WtIKFNagruiqJMxQqusXO50SRDgUEc1Ijrwx0Ch6sqy3P5qC/kVCp/FlbjCfy6FCbr34vVbFLsuz
bz0tzjutle+pjS5YJaz7hfGEN3B4kQpAXNkvRNHbQoJkfZd3qMJ6Ke3nNNEvcQTXvyskFPB8yA//
xhHWDIcRC6ZtPLnBYzTSc7qz5efsItb4KZa7mhTZzqwbNp+HNLjz3BdDe3HM10a8ttYzDpVVY9or
h+S9JTBVc+YxhbZmvWWKjH8sjD1DggWIlW7XFXu3W/dtTWb9fWqvbX9dhN5/082ocJCaJCcL676U
pNy17GgwVAKdN3wdQ4nuMa9rTlwjOcYY/ijm7foLylA8xweMNXvE7nfdWwyzDTMA2gnYZu2uIoHM
MTBkqRbtK7Mm6YNGhAcxpz+0nfWEb3NDOoudJzGfhtH7rEx7U5Rwheay0vw0lA9t1Z1NQCJo+DwL
K9lnZEXDUoHGc2S+onP5A4fSC7MJ+XSXeUhuIQ/CSRbQjoVfNx0eo75beTpbfhI0TxSVsI/oGpOO
7rzyuSVxAY4sJT/SIbpMG42oNnbnIUhJtUfMKYKUarh0NmtBB2tmLoKVG5vQwNSOc1MTOlPGXD4+
pojui+ZfzFI1/zycwtSlMHSD5qhl2Ibx57G1RVNXXjcmNap2uR6Qu+6m5UvqPqQtx/3amiqaV3xx
jIovtvPHt7c/CzsmX+oeNpgGH/wF9fYowhrIgVZkTHQQOtEjKcX195eK0205UPb85X/97//49z+G
fT/8Js3+nlz9o6ymJkYs/NO3/7H7Vd595L/a22/956Nuk73//t1zmfPf//iQS/yDtl351f3/PWp5
zv/57/Ec/3gNy1jwf/hm8+cJ5f/NDPLHX22fdf/ND/9hQPnHT/I0eDu6Jv7R/eWPHy1zvKWjM92D
95On9seQ8z9+urxh/+cv/kdefRTxxz//zh9DyuVfuTYMRphA9v1jFPnw6za+XPzVkZ5h6zq6EWNE
XIYW/W1IufFXqUua6UJ4LuNFmD+yTLheZpR7f/U8g8db/JWm4fKjvz21f/ikeap/fP9fZ5SLf5r5
YgvboDvpODoTz7n6/nHmy6RHzdSCAVnFWvzpMQURezXeNmVTEORnvXOflQbXr1IaN5SGSqWgyDTJ
l0o53aVG8Ox21ZuxPEwlx0xTu9SQB121CSueRRc/2EwW3xSZtSucBmGTUXlE9zoNsGxKYB3gwn1R
55/M63qOLHkYwuzzv3wa/4+X6Px5kLPBSzR107AsRwqT7eYfXyIjrSHXFGy26RQ9yxSTi1N3b2Xo
jSvTgjPT50wUk5KFb3naWQCIv4SsokVfTUzoS9qAKOKA/GUirqqOvrrSPeQVv50a2WWuYjzf2Xme
ef4VnXGPblRStG84fM+AiN/TS8sbMTbDvrXPhTCuEw3KlY4juO29Z3fc0eM4ATqo/IywZZlXYunu
uWvNbt5IQ+Rz/MnQoJ2V89wYM8bIvhjLdfSJn9dve8YHOtWuq4iGeEwPVy6+IEU/0Avys5HyjRPI
LSj9V9FGJXorzd+28Z6HIdsw/gmoX4J/hJYZJeypcKOfMX4ZH4iqoH+cE7CEJzQl16AJwfUwZrGw
rv/zh2P/eZCOYTuWKVyucMPkFKr/6cPpoRC7s1T0kIIKQOpyMY1yP3QfdU9rujiG9IqEU2N9wj81
NXtQdyeQhVsFIwMI/1EN1Sbg0er3xeoObJYmyn2bGVebTlDL0Jw6k1d7oQzM5Amwf/QVzm3cbHpJ
sHAuzpAuKE/yTWwTYjfOxThtK/6+UjfZaKw9rg48h662lnpyD/b1DFjroDvievtB2Fv3nq+c4glZ
oncfNY2Mayn3dAeuCb9dSbHLpNiHugUaVTuiepzRtQCire0+Jhig/avJV/80TIqxdlzujsN0MYNw
0p9Goc0gG0SIf3IVedqPkgS+BkohyO2DxyYFhJyK19qrprgvg/FfsMwNafzzguJKBsrqLmQ8Vi75
pwVFxwtZZ5UjVrmVn8GT8aIlxYR9qNv8HMBxvn0c3oTjpCaMAP4O6SnTORr2P3sn/UpCbqKFKzw3
wa7nSOVq9h2hIyYkf68169phavNBgOxCUGyknaZ13TdrWyBsCXuZVZx/dlzht3u5Z8AdEB8OZgx5
MdKvVJQvrgearuYUnRRYwdIvppxoq5IJYHR9SQLq5ZcuXYQwOosY3r95EJRXlg2VEz/BpwWhM9Uf
TY/v+5pmfBhXb1XZXmteBzZPVkp77hkyhhO+DLPkKRfiG0iV58ayGU5Tv/aUab4y/i97Z7LcOJZm
6XfpdSMM4wWw6EUR4CiSGpwaXBuY5HJhHi+AC+Dp+4NnVFlXleUizXrRi96kRUS6S6II3uE/53xH
vMECwWeVDDu95+izmiC9ZfmISItuhqxtcWlPVtiNKcnx1E8fhW3/TvDAu+BGKSZgTNKO2ciT3J6j
Za62ePwm88ViZ96kXKKDaMLBPVcaXLy6OloUFMTgIjc1bTedqZpgmNwE5ID35DvzOy2o97mWP6LL
MKEimxIWhNorGxtDkZkj/9T9xuEC0xwsa1x5hAbzJxI+SJyxPpOfI6XbzPmvbnaPsVdUoahVGrLg
sMRHWM/n2bvPzeqXX+vRyfDDnDklFNyUJ5Q2hE2T9VtgBL8EDbkBOY1s6yyjFxSmjiMqLs45hotQ
b+PkINN6BwMnBFz8MIj6hGkHGasBdaGZBZ6K4Sba8o1cLoKaRa0mFsUvXXgXDTt9gMxz9lKKO/N8
epax/u37BMRJvW1EWS8P5aRC4YzX1hwubVUf43GhWIUXiti5bCsrosx5hCGeM83YEGRWB2WKp7lt
OMGWBqgD10R70S5TQmHK2q9h4e2oXigyYtRTG6jzcmKJL78VcGYyxbymNDfvEZk6YmotHWLumTXD
PNSefZcmPCZxpR69qvolCvGOUenVtHh7kDSjsIns756+1j8gv6E6owAfSh2uSu47Z29dSL0oPpkT
rkofcnv02inCKloaQ8vr9W0smVRIo/4Frv/Zl8mrxmBnlqujmgW/nMFQ6/QLhI4ff7ANMmxW/Y0X
dSCDboUlQVb8s6+y13/oMJ5Da3gjzu09Y0UKGZFA1oB0RzaeGSIpyB+mEu+N5r47C0OdruIWZfL4
Lff0xMDmJLGoZ6WzI4yd7+LR3klVh3ACyPS2NlXBp7irocvbbhHYjs2yrg97rQpLja8NSCPFA7d3
uVP1dQU67l6b6ns144vyxKunV18qhrDarU6ChhE6oVgY36EH4yJo4+rnTLHyRrXyrFuv6yPr4Iag
lAR0ROtfIjW+lAvwMBu9b6M6cdZciDxg117llLy3NiARBSMIw53RhvrSf9huc6OHjYc0Ghg/Koiw
QWLZJSWHGHgsUgC9IS8dq/Hk4yAt4+zLHmbBPKnxYeA770I6Ci/jhCkVOFlZyM+2HxEcfftTRuxb
mOhh7lRyBwjrRC7054xeqEDj6zHYPmVjZIoJjtNFjtvPSo/dAhwZbuUbN9+R5db9bsi0GZVjAP1o
f9qswRIRMmMm7bddvG8srEC54L6Ye9y3PBP/nI1bIhIuLxyQ1y52o7csEd5VlOp7MvHV6lBmQPYN
XGCq31o95neNNgTNGBkgNbGE5qC+Kv/HnFtHWsaOC0ZJpnfrsEjY2K9V8eHZE61ebXkb6qE9pFF0
B6i0RdWfnisEnIDqST7mxPtxRXan2ur5u7VPOUoBmrVciAr53lda13dxjGPX99tsz3V3L2ZWAAb9
v2A47/UKvyGHovEh5+gTF8ux4DIIwurOt7h7TnO8Sjra29K2+KXKBduWzyXZcB9cZBdYcRcoMjvL
mM4QerKASqH3voeJ1Q90e0FvijcdMTFFtDIsufRXNj7sFhRWmIAeJ4A0yWjXFqjiRse0zdIfzMSj
OHiyVNAuwLkBj9h9CutE6VFYLN1L8rN3TYsQqclxrxDAs3zv4ll8unSjHmiLE08WOSbDi+7rorfu
ZAJ6poI6AXxU37bz/FzFFYIcapVXOmG9ntuH5UiAlJ1j+ehmlg87qqm5KyefaJWqtvncXVTJclVi
I84r+0l6GQVxc/FTgbITLfZy3FSyivbQQvDkdztbYZaah0PZcrg0l+4irJxUhR7nUL/rB5c25jtI
OoDD9XJc1zw7JH3+mzJfGrWyN5FivQeHHwNIDJiuP7UYh5iL41UX7sCVhKBXyEjzQUY2s2afnZhJ
mIu3nXVf/7l0AiF7lkFqys+6Zntr2+lFNdOTTJwnWBxUioBSWsU2tIQzYA6WtGFEjaEjaKO31s4R
+mfpU/Fgg+MtqsCDPBYw1AvLVsABda+tiN/zuTqABo/2Op7dvPFxGHIbWrNd99VA0y3s6CmAcUtt
WhJI+rCDUtHjxTQ32bo4YRAPgqSz35G/dplT3TH+2sUtfYm20TVXadCQR3kBZ14jvsfSuScga0NF
wuW7UKzstCzrQ7z6Kges8kWXbzWp/QYjZZLg0Z91pyQE6qQNqdfYPIKM3OM/Se7gwnKCT6CIYCQz
kWGCQbkr6rigWLToAo+oX2boZ56dZxGnUPYcdWrT+a6zC25EUjtqfvJe8cfzSg0ks3m0rO9GsDf4
I/FvTWvOtSEeYVaHUsE84BkmnyRkwsBi+aZg+OdiGxg2pINJlYc9jAQb/tquRolnGKmB7o+hfFGZ
g4y/ALA1OHOM7UtlQa3oY+SEiT6+oQiH2E4PxNtuYFw+3dQnyibdYg28sbB4+9rjm6+RvR1OlPe0
4Izb6b8WkIhtQZWZJdVOi3qF3dsOUWTMazaJtwqN7MpYC9QNVRpaZT4uy/QuNRfMiyDmp97bDMe+
XE3xgp/Dsj/r2b26aXZYcu1XOa2/QVy1U4apPsnPNs6g/WAtD/U44BUbxj/vJuYXY9s6bPSFI3ZF
RjGBsyhU1LNJkoxMXMU4uOdr6ohmxOL5/aCUo4BO/gOgiuok1S1OlzPw4/7BK9m0EkcWBJRX8jtl
7EJk+7QnpFORyaxQNkN4wPAdAKeVjn6SK+MIlYKrKvCUPj4py7vUQqR3Dr5Sht/repEEHWaCTTyM
HoLBMSH9YCjjo11S9zmv+ptakpcOlKgNi6Qx1083hDRFZLtX2e+4Ztg2moh3y/xSwz/lmlG95g3d
7Q6FL2JrmHiy7fgLQxbV1iCQHdpn3GW6VfxqNwSNIFroh5Ls352VNN85ws9mKh7cZqaZWlA7NtM8
2NRxkEbGNjIWpqK+9WKCNe2FRXJfe8ol9nG1XtNzc9pOerT1O3tP4fs+c5CXeontUrbtWgEY8/tt
yywkkNeTS4WA6C43VG8+bKvKEUE7i7vWJsXAqSAV9nuKS2Mi8QHD6532SbyKa+cXo2Njn4EuSKY2
bAZIuBrGjTCnDS5M6T0uWwhB+G9IM4KnaoZP/I6Q6CK7eR+/xyrBrFOS1Ro4SlGFuFdFdhNT92nr
zhOMezzZNvtpBUMq2+qYy4J2HH4w/guHiChXlx1Hf7q3Rx+TYnd1RUJnzRKFTF9e/YHa82EOUm9F
ryDValEsD0Q+PjhXHC05T2ygNacQj2icBp5NtmoJ0+SKKgJbrNfbXWT6P1jZT1naHqyqfG8QExoG
Jl5vKcQ+Wl9984KV5tnvcrB+nXPz/R9G96NZ25RKAlWbmTCmFU9XB3x+yXfnoGJoEV7uzr8Abb+X
uneoBLt3mQKhwPexG1RKjtVPT46b/BhmCrglbxQXMivwDLYN1bDhly6Bw8kffsP4mPMtADd9hcX+
9Crv4LHBb3K9IlBl3bWa+pATAImqPtN/B4Low6gpXPUETi1YclzNkUx72jdaxaikxnqRILrx8ZnI
fnOvSrnYbOaJSxwOQexR3YWZ+I/GtbWtmgcJpnP+8H/GgmNxktGYgQnB3+Gb2SvI/8aQkQ/jxQTx
QFhdK+YvfrlEf0ZQZJiPm6CbSq583fqx0OikSLwH5fO9ygY1MYt1bhx8jzlCngBt6dT1c8fthGkH
dwYUf6oZnRzqK9ut3jFfMIcQfNiuwQs2DJwFscrqYW4zr1haa78K/tI+zAUpvD+DHQM2IUTCNKgB
YajZ2EGj4hKsrcOn/A+pbHyaMv8AhmM3MOLaqYG/mk0/+9QY9sCozkI3JRVGnX31/Bbbdm+De7fb
00jf1frCLXxErr91O3Z1U5mHcS37aFS/ZVpxm2T+bTXdW8WqkHqPTM5JPjNmomTybdCyvWb7YWVT
q8pcBzjACwITpb/qskynkv88z9qHS8QKGzgSSnJuxuWltvHDTQm0ez6iFgVuafcjob7BMap3GHbX
jPhx+p4DQYQ5vVnHBpGr0ePLrX3kK1bYCpfiPGF73JgCCWyvWbDKFu8+yuzPAXt8QFH7e2G9+gmo
Nq229rPIP1t5oxgrMC2xW6cTYH3eEnLM0OeMHheqXminTjZvg6TGHc5yZDwObbm1XbCRmHNii8tz
f8HHv6OeL0A82xTWn5mRIryq+Se8RLd5Ks62xgixchgd5d8zIIrA+aVXXLFr0rYu1P26Oq+/vjRu
HjoaCSZKwvL6Z5Wm31PT/KAumaxaFSYKzbxO1hNbsWH6ueuK9R82Y2+dAOdzsqY3W/o7DDN3fhd/
0Qx1k4l7HdhkG3Fo5ujUNstLnss3T+OjXjD4QmhcGnfXVu7VmQTnYjgcmYZ/wQeETSTaVxfZejvC
CyhS+Xvdu1ckJkBJ9j6VvAJett04j7axTUbr8GdKnDQPE8Th2HCP/E4PdcKJiC24WHj9lr3XTHen
z2I/9+6xJZSAwd+YtO0YFVvRLy9R1D8uNTQEzDjR9NVbGtObtL8VlK4EGvlVPmqHAe0qmDFucuX0
rlpsQa9c+Nxbsv5oRq4X7V6fSCBilfqMM0bh6eg9+0rBLMfjWpICNxSzW6IbDsc7CBXYGtb33yKa
gvH+SfO9q5EwfaHw4FbO/nF9ViK6QTe1OPV14vM+190GB88TF+aF2nuiilSwzl1+lOZEB8U6b7aj
5WC61K57wnxcu2WjKHmui/RkzN5rLzjpYfBDH1eEjhPco07zWwH441rdvLFUYcJqma1blXfrY55L
g1mj6BxKKzj+0gt4xrHP7bfgO8l+ftPZQJQfrZ+PmNWJdC5FR9+6yetcEtLAc5N85t5nI2kcSqrz
mhGz2C2GlNxZMzHNXqf7sXJIgnv9E9fASDcfc5+vvn6vAsIlX2+jLdg9dOPZAN1T+59pn9+pBAFh
PUjx+zy09vimNKZ0ySCujW48dpm4ZetX8Vzx1MiLo/o3DhOM8RYen9Uc1Dm/aizOffeGt+fWzNr2
z8gvKcSVCnbYSI79WAi+guubj3FCinvVMBqZXUsoBMpot1MFK2KgtsSK03+M+kcwioHl8m7qwBtL
LQ7TkX0sSTRsSQpi9iQzqksGTL1F9plTjLqxrIHlIfmRAQ6Hjxl/E2yHzT7Jg5/3bxbfb1MN/BT/
mElCQcVJQtjChmAv34yZ/5uzynUVG/TWIFOdgM42b5GpY0pcp/Ce/bg+YklFTXn0yAD0wYDhz02n
+KaP5c1p+Z2UHRRcjSKOICKUpbfu8c8IE4omHiixcMvmywNlZx8q32XV3KXuAjdq4VpYA6ScCdax
ve5HimWClttOwr21mCNvI5m3rt/dQR9q8mLbJNlDrCKSZ84eCD6OXNM9FnX6jfneZ/MhQ+E2FxFp
tzw2H6dkPo3DhdItGsDcVm2KMRJXu9Jf9aLbzq1vPJk2j5MP1NrltRMSIIhKRB6aZz7bR1C4kJ0N
OYdWjJW4Tn8mOgITqvayK6bxWnJ12CUEmva4NEpi0nvJlZsd1o5flQ3IClYwPE/uMhujNvTnuOhu
Q2f8AJeaPCe6+6rhZepxD/n9Ary6cfUg9tx2X3EaJEnk72uRHaZa77Yd7qwAa5Vqml3p1V5QCQ6g
USigpducKGX6bOTuyiXOv8u+fuunquaZDqrZO9ULAyia4Ys6+4jpRDi6xdXzmPoLgjQ8FsVDzJkf
ugCoDJo1xoD36WyZYNWpCSLSkYUAK8ZgLFg+XK9g5VHmuxf3d5ZLX05cuTcExMvMQfzPEHvwDTwj
4gq+UNvkaQV6jBVu6pUf/FG8Uno3Jg+XJqy/F40r8mjBZGn0i9LzmGM7BwRzWB1R2cCRWL4NfvuG
17Fk2h5S9ik3itjQxsIjT+7W38ai2SUjPLNCf/Za98XMeSONnk4MlRksLB7BJ2Vup4FGJabyKerJ
snIYsgHTtEUamfCTxPAt1wFk7+2IzsbC+RU73sJm5qC5MADPOZ/YeM2DFB87KYt6Gl6UifX9j6jl
TNl3ZMi3AoWmz52dwvg55fYjJ04POiEPZkc8fpmcbx70fsu+/0QRzE1P4TIXZPG9vsfM0MU0veCV
tnO0AdNx7/VIfXk1QqepflSfNHx8gqd9zCsGuM3WSVgMkqkKJrbpdcMkNPX25wUSV9/ZefQYLwt3
pzHUSnaZvvAmloyck50X71LhwulkAJAL43E9vq1LAfdapFfk0vWrrfukTg513a2j0b2t68VssqCr
v9e0dRfMeadnM/+cm21uIF+sr9mfrOu6UZtN/P1HqPuXPAL/1+T/f2Y2+H9R/fdRLP+5+P9vn9Tu
LvV/0v7Xv/G39G//RWzUNX1s+MI0Vx/Bfyj/OEZgL8I55sjsWMie/678m3/x302dxC2oPhxQlAX/
Lf3bxl+C3YrPM612sDx18a9I/75r/JfaYZwH/ADCdzzLtBzdXWuJf308wcmQ/+t/GP8Tm6JXa26P
FpP0p7jN1K408ic9LtEnRiPbQnt1Qyq/D6KRDjIbSCJb5Duho5WWqaXt6sxngMFnFqa4yf6bNCcq
iX/BCUpuFa5Fp7CfY8Ey1VZxf9CMDjxIw0iJrxQHRBxYUq2eW0udHBptgcpU9ug+Lsha+ZJYFA72
uqOjwqmnDAP5hiD8pk3sYwOCehOhXwMmJHBfx+IIBgXIi0OVXsNgIaK72OladISaKh3QeMyS0dci
g4LqNV7MGOFepRmjO/uuznLwc2BVFEBV4BK8lg7g3Mp/88Q1GqZjtm5uQ5d9aWqAeVz3zj7zBjib
vQ1a/WHqbT65Cf7bKRKf5tjSvJOBs1eTi3vbOhlGgiBmPiVLRmzHFGeXIkRG87HLYT/ee8kEi7lZ
tkvOrFLz8NLGpX9aBZbCZ/YPym6KAXo4UFrwO/9Oc63n0rL+T9Nf9ObEpOboUByXvlKnttUou+N1
MDRsGH8VvriNjfMURQ0TMCp+XR1Rr1fmqznFZlhjINj4aoI/tthcV3sQnGajGWH7MeviKWmAN0ye
/Vu3ID+6N7cGRI14NnkMUU2c44RnywoeqX2pCDjwPurv/bgQS86A3juEqIW0zQ3g5B0SCSCicnyM
QZhu6nTaU4aGodUuLvSGeNj4vqmC/LBNJl5mSd/WozKqetfNFENWZ02zZhBkOv7aDqmKg2KAbeD3
VLji3OWoGHkytKG8EMG7l3n82OvJ12yL945svdEPlDC6iDKFFOqRNCJQwlg1LyTZ+80CqOnUzxyf
+w5XgDcQc5th9+UEU/L0Zji08tUGHEduEIxSUVcd/yAT3w/JX/7Aifla9sXFaLlnwjxFNmvOlV3R
QQkFCfegtUkT6j06z/iMqzlBN4DmNad6fZJJe7MH7XdeGfaLnyV33P5f3NjPcb3HAykXfefEzaFq
FDJm01LxAF6fp3/5klWM4Zl+PNV99Yt1mbWBwmw+J55ct2eKe3ubRl+zSdE8W+iBzLPMrdMf25RI
TOt5H4sqPASfcZv1zgj4ML3M3INCdOwWYL0IYR0eeoM6srmkDKpfXgnZ3nBFBog+QcMAy7CGE4a8
AJPSnVuPT+u/axmTZzPD/9JNIJgA12F7LSyqUWb7RRZbbqxbh7BSL2iV5T3Zu4xPeEigSuv4SKOc
83NCPRnA3kncafZ8P0sdIR2Lt1P3pyEF8pkj6T2CuEl2huVx9pY6m3JVPo+ramP29smR1buW3aYa
kL+bO9g6SP8fY05ddUmKzXG9W84tJqvVU5dmV99m8G6rH663QzmlBCNq2xAeBiet0qA1V8mRAwhS
ziTmkvmUd4PfzUQO2QuTnrWtvfwKL+sOW/226UvMRaAvjGU+Rtl1AURpZR8cPj07PamSEZhyToJF
TY5INVFBgAUdbCMNtP+xdA7FgEZr+i+OaJFPumShtzLneCKmu4xo5daOp+SlzhSrSezRSsQmElaR
L99GisTignBB/9qkfn83zADyWVbuiadfVdHtq0U9LQZHaG3WNyiwfNOi2MRdZLwtnSKtoMdq4xAE
PPs8MNA0XHeblzFnP+04Jyy4tv2aZBYhhUErL9nQ85cTVg6iZIxNxooZgmIBgvqVh0J1d1J35rvZ
8ce7PyU0PJ9uPBtvtWOem8wlysrBTLXsGLXJdbgWiD4ex8s8M+cDE6V20/Sa4OZfFDuOT2HWFrjJ
NPOuy2Y9cGdswXF75mkO5NTugYBcZzSf9XbXKUTWCFGGDlh55Np1GeLkEmfWcIRH/e0CxOssa82r
gxXpnHDRQPthgNY2pQV0qDRHqphx6ccG/8btWIfIVOATzu7qwafRrsbWAT1o2eTbP79TJwewTSy5
L+fvTEA9dA5ONb56qTxpVXxfRQ9do530xtVCCmGZt/9pSNBxmFtyGIgZJdshz+e1aYLtlepFUIO/
EhMQ9WjLYyUbsg+jMLhDQ1uvaFQxssmlSg9vT+bM65gYuI7W3yNwU6631hg0s36kJ4ysULrxbYa4
8/xhppJbg4VM4uv+V9f1nCvhNug+HKnBlPeeTQ3OqmN7TRvmZYb2cBa4fRFWfpaJfkw7OohqIwNb
u2g/na7j98aipvMTMe0jHtOZ5LRjQHKDd6qy5opRPbfmheAADpDYjwEHYuktwBXVCOhF9KOi562Z
2/IsdRpMSOdvZq2mDbwqLjwov8YxGTZJWkHOyVFTrOXJd7PfnosperQUoFcHPQLWIfxSruJLZopN
xqg1GFNmSI6NPbivdn5mbCm4I8fUt5e61u/K3P1ECfpK6pyCFMFtbKn2EPAB6nXlG0i8i+5Bxh6a
otx5S7ZbMqGec4DrfZf9LAHu7lzcf5ssWbNhSAv0TwcZ2YnEN0dKAnn+sf0bjMAN2hhCgnMWXP75
pXN0xkZ6tG+pEYgEABcOXQlvN4AvCEYyzs6Mj/bSoK2MlLh0IbHo9fLSSq6h4JUgZeT8ouekukTe
Xs6q3Y0xf4Yq+x4EVrkrTf+aWAjJSVbflTo/J9eWgMHRHZ3IKWCRBFMky/Ly5S3q2Zypk9EJ58tR
HiSaYShmkBW5bfZ8CCkhU+Beud9FWzQr/J4a37tuqm9Zj9RIkTxASaI5gI9iQBU1Bn3xzuA53aie
zL08RKK98q/4eHSsD+laOl7cjR4MlBbewS4HXh+6k3nrutzatY2DfdS+az1GRCqNTvFIcn5qX6uG
YTzUHIvKeQoP7zVH/64QBUDwZJv5qEf6KW0ZDi6d/k0xGcMIqA1breUwCDANopMH0bLX2bezrDMg
CgRkr07tkk07LfHyQ8c5jmBrM/ARII9tHGTUQAWyKozqlG6s5z1uw9Y+Qwru4GUe88h7GqS6N2IO
qH3hZrsoBdyWWmKbpvwhUBld2Ikqukaz9lW7lPeWBXbGrEGgJKW/rP1nvvHD0r/z1sCdWUO6IN++
EVra772eIQg7zwiFcjOucxymyPCfrWd6fQR8ZmDd2a1yTefOqe3fAycq9slsdrutr3Q+SVYdTiZv
etp6z2YFQpoxUUvzJotZch2scsHxQKapwHIw2zjM1NCekHUeKG8SR7w5u8FpzG2hqYfEyd3NjKoe
FqM1QE3R9nLgqahr7VuI5BPnEGV5mLyCEnCAbaekcjXrOLbNC2e+R99JrIuveTYzgOuccOgs/Wy5
DPQX8HblitvDbHdeKHNKLU3MEguR4x2Fim7QkCHla8GltdlEpSsE7rzkfuqjfm8Q/s1NContBaF0
yb3njpTsPtUgMslCPmDgkOnFVK48oFRk7GWInSMfQNebWGtjQhJxPLz5FkMoHAE7AHkIUBqgH8Oi
370ruKdn9uufz0Yuuy/pOhTDEXfcznp7nSB8z1H5kqf2k+n15hZodDDR4Dt7l1iLzzMgGoNdS4fB
RIChBGxaWwxPFoSScdqb4z7NinsrRZK3CuvrwNVnLj+lT9TC6sRLh+r5sMBAmTow8xlvj+H36ZZk
lcT5wZkgsf1xt5jU3+GN3OR9zAG6zLEkVdqpHqzXavU/cdDOmLuTPRQlD0deegyqE/ORc3cbZqYN
5J1wRKZHaxyzGreamYXmANNszBMSCCvYJNfOdReRIZGcPXLaiLSui3YZ9PSEkndQ7fquNtpXMeXs
EqLdC+TMOCN4xzSKo1P8CuJkW9hqFfAIAxqr60ro95kHYCcZo+ShlHfCbW8G/ggcPCzd8wJgpu3D
hFC+6cZboq6XfPHbF8zcdKhggjbGuzTWFxZw67HmhzzGSgO54yG910YAahoGhP3qMEmC6MeFBOAC
uKUKhcK1b732XmgJzho/J2w+zn1gg7k2QMOk9JENE4gaVJX+UdTFCFE5/SoK2EHFi9vWj1kVG5tR
L7DTaS9YtMFjCQ08tIvsAUeOUXlascNRs5jg3ArbqnpZCFHy/WABkqOT03wsc3x5GglQXNgdj+xa
3Zqjgg+W8jmgeWqXEx8tMHF3XZEfqDgiElNzMIgaygZ47zccWqstLTVVSPiXO+/qBmuV9+Ip2R8x
M2LBkQE/ViXt345eYLYvsW90cxI2lkfhX1KTL2zx7tGDMfA+25na1NRuQDpPDyOFxsFcwELh+pQH
Se89EP9usC/QyuKRMVTjviooMxnzd6OrXqRLCRVQQTstbi69txjf8H9EcxVwQwf7D9KfQrLTSFMV
OpyDCTHNIj7vGEBgGC3MvPgJGh2b24zT0WLxKjxu0lTdcDjqiedmBwWie7tCqqeBNQ1wN827afM7
kwAdqrGC6m72n8UkWYfc4r4z6xvb9T8CPf9/0nWbG+Iq/zTnYumCAdA/H3VtPmRapL9I4vyf065/
/K2/x13iL6Zd1hpLcYSPgwjn+d/zLucvyyJ54bvCsj3PZRD27+Mu4y+Dv6HrTMccwydK9R/jLpIu
nm8wDCPU7PGFDf9fGXcZWOD/27wL5Ibje77reoCNvP+SNfBseiiGkSa5gSNd0K8VZuyJ/m7sE33j
43bdSuW8uVIOmwlvetD79AZNoA1yHFrcmcSWEA9JgAi2FAINflRacVCreNo9QSIzHfcODJVG1mkA
akvuNH0+j7X2oCDlME6CqUsCICgaJrYDiiH9q5tiZnmYpP6iJcYFHrG5jTLGG/OS/og063Woxmaf
y+oeByyVEo1AnDbPvWMzbWfOrVIbGgDMvrBo8aqXaggIjBPfmeFoez85DEJnAt1Kne67OWjDVvV5
TsPUTyjUgR8v/UEqroJGrYrQ97ODDZFarN0hrRsj72ID2SimWHRUcSkyzbBdhk9ppWDcooQqjW5+
4i0vAzoR0B8dPISdaT6OCDMbSrxp0PPL0xJa/TDuy7aatouZXSrBaZ2OwKKVXB+EZFLBHayHK2n7
0XPuyCakOQ6GTEsFk9WG0QA/AoMyoCTzxZjHejuR7QgWfXhcZlfB9mLWBX1lHyG3w3SwQefhHdQ7
WgnNAkycDeuw6LujksmxR3+nO2eEGEOpdxM7Z7iBOPsaLAWKebqUGeMCHWemqVt3dQXRaRBPxlqE
N+q001NedLW6+bJWWInuZ2K5xBm8R9a5AqKk3Ge6dXLrzP3BsOYylCDVjAnL/aivq6jGPwHhuNVt
/2CZsriPZ4BA9ZAe6i7lUJhF3BXrhTmDjz89g5evonMVLRX5AJQMy8BWNVo4bgfOi0MuT7QX2wDG
2Bh0bAvXqKTxaNLuLb1IX6zV/BcDD6w1lR5gitq8boPJZeJQgiptCr4gfl9tH79pDQqTi5y/I4LO
0UYl7hHF+wkn5S7v9xMm4FEjKT9vaUi4cJg6yY656YBw7fhbPcWe46V0ndcTw8SF0pPIy75mH0Jv
ahovkbXsC1k+alX3W+CFjvqH1FHXvADPLasvW68+Z0oK9mY2bo2ZPzBNw081as6eyTMMpr2v97c6
+hrMtsC3woEzmpj4mRm38Ihj1CqrD528sInnm7I86DF3GMl5YO5VWJvxUa8qmDA+V2hPqrc6Xz7Q
kAysivMHvd4Uta4O0hpNXE+HL7OO3m3b/dGOoGkYJABtmWpqtyAuKafWnzr3NEUkFDyLjw1+offI
dXZ6WUUBeYMksMxlm7YzF0jLeZJWcTPW6s1uLB/EPE3gPqjTgINFBXtrHM15ea+nlqPt4B1agFFB
ZVX7HP9NUjgc05L5oV+/ZW5wOLQSnETpQU+slk42baNsY1PYzZeZeuYlLePxef23vDmXSnm0wjlL
kBsY+6N3x+1fFwaUzOG4jTvJAQ4BKwI9dOnQXSJbw3fQ8xnK4+jSg2XaOCBukPte6FA8Gdy+D45q
TkhQp2FiCayL6leeRPg3bpha1rWGVaVyv5id8IrwApc1xQrRPrc5oczaT2uxT53ZbomyADJ3AxF1
3bHEq76RQ3lAiA4KZb/M9rIXxnhPXJ+cwr1HI0CiG7sSMuom1dXVHvJbjRNbNTmNcETRmAIBcW5o
o+ujgxc7YRojFpcfQCwwUamcc7DZfVY1dnggFXepPpzknHLfd7+m0nmvXGLhrrjRNfXhKbu5OB6o
FBY+WyaXWd1HvGTwbnxzrm3MX4zX1LB/QwS+JydCgFCWcsOKh9sPImLpy/63LLXDPEQYWTkcM9Ry
KJpSDXPC5OB1rcl5HmbHzJ9uJjlupye7MdeqT0A0rrvwFc3Z23NEz3Z2J26AqZcHsx+v3aT6PSGH
6G6SNmQO8hmch49WysmyaIXxLJr0XFr505D3kvLfZAavODzoGu4hZAMqrQhOpK54MDBbb2Hih717
GRg0bLT8f7N3JkuOG2mXfZV+AcgwuQPYkgRnBmOeNrDIjEjM84yn7+MqdXcqS7/0l/WmF70os6qS
KRMkAbj7d+89t672Hkk5142uekEHfKDc1zDl9zZWQZpiZioiuJlxtoCHqhaaIjK0h9twcbLNaE8f
+CMwIgzmGeDqhiAWZi46nlaKihdM+RuOuoi+jO4ZbfQbvGJGVZl2MQd14Ao5D9KKtmYK1hDty8Nr
OVev7qxeJQHntiQ2PgIIG/cRbVhz3ASnIAo9HxIVAcus3JRQgGAI00mRQyAJ7Ck6RxEV6zlDarDh
HizP7CXszYKATnJ0+U3NAsOAjfKqGHtDxqQ8wSKULnmxaYMFvQiI5HYC+lYany4MjJVr0sIwnVqT
3Wwe8toN2+BS6/1D152aqfCwy2sNHQ7Ch96GVRjdG+nYWDVuv+FOyg41ZpfNXI/hwcbTEz3heH8Q
hFEBV6bPfdI+Jjoxi+nbmNxW6GjdjHW3wkrrTu6uqAbcypk4933vmzUM8iWlpMyMochD36PayQje
Yj6SxdCCR7ADJNq0mzF99xh8VrRQVHTW5fV4zdrkgGl0hLcNsxW4duVA/K5M7bGOnnpX3qJ17KIw
uGlT94ZWdP42mxMiL+ecAyf4M9AQsNCxw2EER1Bo+3VkOj4+ibeMG9Dv8uqZ6TQzW2/oybxZX9mU
3cfTCV/yewYi2Uieg8E+MU34Bhl7O3lOw+G5mMHlXhm6T7Q9ZDwdOeqJZR4o+mhOUTc3p9//2+x9
LviZMTtBwPMkBhCI+W0/Hmxnonu9M3cuBHedUwFP3DIeTJc5eTrmF7uxUHHixyHplONEcC6nFFUl
TlqVPZlVCmUijjIRS0lj58EsMJorZUrlVkoCLA5H7NPQpV9ku3oGzcl9lzpUWnfdD2sY3Bu7dV+n
BjMCCT/4q3RKMTFyYbXnjOzxKhwMyQE3ojhtB+iDCNKwt1i2YmI3hHeMjUezNTL/j8oG71oS0WlV
Voe9FUoFptdU5XgmAj2GSvZMRHwW7J0tkR/dsI6zygANKg0EMQscv/mtUidDsmTfcDRcCp0EUezh
+fcIFTUqXWSpnBFgcdZlkkcFYhyfvgUxDdGYcBIOO3Y4LXklUDnmOqLWwD2gwD0uxJqo2qi5+/FL
VCrz1EYaGx/rxbHjZD0Qi7JUPipw4czkzsTh2bsMrlXvDBlsKS9jxPMyELGaVNaqInTF69ZbJxpV
Pkx2aFYAEBz7KIaILgS2HPlCkb0GoB4CN3ZhYl2ESvCFkfMKVOIrw3BabBqVA+PEgfTCCw4ae71y
ouNCZKxT2bG2q7B4wVtWqbJF5cs0mB50psVbszeuswNOiKpSlUhDAX/vNeu96ZuHvsYNFkcKUr+w
h3UBj7XSdJ6S6NWt5LRpy/nBRJlVXY6lxMDtEorLCMflKiUHxvdjUbm5TCXoHF7Vk8rU4cna8gZ6
yXqAt2H+ncYmbCblovsBgbxaJfOKyX0RM55Tmkx77eCO3AEJUT4CTnSe8arvinMxoDuopxq6xo9F
pQCDbJhXhNJfZt16dwgK4ua8i1RysCBCiCWZLOEkziPhwlSlDCW4aYYQQKxUAjEliqhbZBItwomR
SikK4orsWa98qJXhrps8uDBzvKlUunFSOcdwsdGEST4mKgOZqDRkrnKRoUpIdkQltZ7luyI8WRGi
FIQps2ncCJWu9EhcrKbR/GgIXioNGUFWYwg+nQOVzWwthFoGMEKlNvMBfUN6yWuct4+DSnZC/mJ/
Dv6qI/RZEP7Mm9BPi2q7qFRoovKhUZMAfsdRYKvsqPw9RarypBbB0pK5FJt6lg6VOU1z9sK6B1WK
NGpCLHUinpqonGqjEqtxDTBYc0ix1sRZwch+H0GyrjBAzxtslssKdN+9lru3hUrDxrMgQlB95Son
60gY5MKyV6bJlIryR0TrIL6bTHFlFPouank/qNxtQSqB+4e3+NRr5KaIXxDSrUN0PHOi2DdSCd4k
qdh8Vs9lcDGRNX1zKXE8k/mdVPpXQ4M/KBe7IBhsUxwB9U3jpolh/JhzUm9NWh94VKePQGWLdXIV
ktQVIYTq0BM/7lQO2TXr55pgcu/Zj0FtvJSaHT9oDlpNo6dXarTY7ESX0kyuFv1sUA7IhiYnzKjQ
tByADo0bXsZKO8sovSZ5cs3b8JI1C7kCZ+eS28TIUD9XSkUZP+uMLnvkPjxn0QUo82Ecgyu2hw0L
7Bviz1YbWiWdswHIsy/PbJ+DpN2LD2Pm6Q+d9M2x7VePmoB2qO+a3M3Z5KGSkqG2tA91ASheXwD3
n0nwbeGZbpOh+tEV0F+t7Nntvo09an8VhF/Ci3T8W76MITiPi/lmcvuuLIZaqxov33kQ32Przq7H
7B7PGHG08FWr5xu7Js3RjsnnCAwiCnofr9+97g4/WnDD64QRwirpvU+j5g5bxrd2SU6BW32fJo9y
zoLR62BgmsCMezta3mle6idoTQFduXG+w1L9GmCa9T7HIe+YfS/KY6/7C10rBa4FMBwM0sRQaKqP
C9WD96NdyuHg2q860gOwmPowxMN6tOjPwjVNBsQKiq0lKXylM438ZevbmjjEXfhpsL00o/arx9EA
3dzd1vVAWVyADafhKGV7fUrGp36yFk7RCQNau7mA01nLQZ9pLSHFPTq37B2DNQmVsxwyRgR5v+9M
brOxj67/33b2O7rmH4ZxhoH08nfTuG0TU5WkPX9Boo4//gdngOzPCJo//oQ/JnPWb2i7AGMcw5YS
KBQWtT8mc+ZvluExmfOkZ6uR3U8MGvmbxBVmuBjRPGm7NqiH/+VEE7/hdqCXRzeASXi2sP6j0dwv
CCXdNKVnuswAhXR10zUV0eInIxon/MFmGsGcOBi2IQttZ3frHjxkrKtA9uKT1+Xa1zErE50QeJEx
mVJZ/tMX+BegGIsvofoXHElxfpzfL8O2wFbo+O7I9SqQzE+XoVlU6gQBl0HRg+XH7aRWZqCPAiFk
PQxTj2bUqDCUuJsG9F4V9dTjY4Vg74zhHQ/IbpTaltjGBo/Ehv6WQ6ale7uyj0Sc95GtarKmnZV2
+yJ9qSOx1qfgJZnqD9kQvA5ciqH0I4+jjzN0bRfDY6qv/v4zMjP9i8/Iz2liIbSxEf/yGQXA+QXT
iMZWIvJ562ENDilABS/JHrqYBPbbVxTiiSN5f6A4B7wPzVyE59wnBh+E0NgnMAgk+r3++yv7hdLz
+5cvdAt0oud4QGF+uQfSrrZCI2A9JLG/LqPw4EWY2umwixzdh+wexv/wF1r/ftdxbwuH2RukJSzX
6p//9HPbtSQdMg8a/iIGAyZj4eYLeg8Z4y89xXGC1xpnAF8O30L65dLaofOr9ojpdvfMeukv1lmT
G6+4BU2+ZgPwEOGT05J8Y9Agq3frmubdZvE4qJ+x0qyKGMuS464tDfKePtz+/fdn/PsX+OePo8As
P32cNk0j3ZJ8nM74XBbmX4OJo6U6OoC/kZpkzTRBT/0FEFJgGGvR3uJwUMaFlUyNDZ2pia755vwH
XOxfMKy/eKp+x838+aniuhzd4R0Dfsn0fsXR2DUg3Uy50Q2NLVZxcXouLmaagD+rb+stqHxUeIvc
Wrty53zjhPU/PNm/Mtq4uZAleKz5enlrmb8ioBgWEkGaQsZmlI+RSFsypnINOQ83bV4DIff61Kwt
uyMBLddpWZ1y72JN9oNbCtQ6zpRee80a5xFa0IZwHDKm91wbE+rVsHURCv/hpzR+USrU9do8oZaN
iGEz7/1FqaAJt4JVz1OK7Wib0PcckFKTrODgnP1EVjeaey8BMhJVoM6M6Et2netB+TnxA4UPM0Wk
eOVWtfm5ePZdmsG+byFGkCQshLbuqdrGeHDMOENo4kzYkSFQe22AzbgomxF+kKTpt3JSNpJha3Ud
aPLpZsCdQM1GuCsLzecNvc1z+5jyQqRH40JJzrYikBa5/PN42A6UjA2p81TCPRfCXnnGeBPqNEdH
4Kp4jDimrQVv+xE7hkJmcYRgaNNee0j/1uA+5Mq6Qxv8ZQlGGiRdAgdNW9831UM/3ibVJTnPJMR6
CL0M/7jXKSU209u8DE9d2DVb75x4GAu66h1c+Dcwjqd46vgWr9Fintyxek2q5kqIZMNn+N5PwZX6
vR8CGcgapweL4jiC44dUC313sHfCAIhBfVHFAW3lsnOEUOI4a13SQOBOeyPjDpir4p9YSoqU9MuD
89NNwPL45we6EgWzc0FLh42C44VvNnwBgSeuH6wHddKw+bvJvZFWmPEfy2MURztQV8rd8VXBX4D/
WH4MRrX/h7vzL69LkSVdw8JB/ut1FZZE0Gm4Oa1A3o3oKLqamEoHK99yozVM6c2VeLHwh2IgyiFL
cg+nuravyvycLFP6D0+L/RcPC/lnXdjSQi0Uvz9MP7/4QtsBM4S9TQSKokHia2Kgmmnhk+AXSloI
GYxw4CxapI1AwR48hprE/WfxqXk9CjhtBLj7SOOv+qL2KxeeAFPmwTBAS0dbO/JhdjTkax6S3OEt
jsHZhuO26PIt9AyQNNrWiL+TzN+ZMdF7gB3MZzZRCW6dfqAxvfzD9//v2xRSAT993l9eqG3vwDAM
WSkhvfsmTvoWcqipsVgxhiyN7QImyArSS5zpkMEHynDei5hjX5ec4pIm9X+4nL9YRrkcXq/q3a7W
0T/fpsTSjXT83XW+ECAn2WwMJo+3RqcTxvSAXDNratNbN/mg+6ZV3STctzYu3L+/DhVW+OVp+dNl
/LKaizmhmkJdhgNlVYdOnwB6p/v10S669d//VX/9A/yfT/zLSht7oANRlxhSpcS4cLTBrkcx+acd
0e/b3n/7SNI2WbHguLF+/fmbJftAfUmlPhJ4+ybsN/BJ1CZFAERosHg3Y7sLhbZdCgKdTLQnY7zV
I3uTHkyvv2O0frXl59zHCEzbiU7Ov/8WDNtQF/DLBRJfQbXnfrd0w1Bvip+evMILwoqDMhtILzqW
nUFe3tWnXY+8tS3CJWHGEr1S75pCcmU7WkBuWZgHQh0vm7TZOjD8PIuYu+w2sLIQzhvfLEdnD+Nr
XA+iEv6iLbHvsXmiag/lb/TmB8aD0arS8EoKs6LlIq9iP+Y16FkYFEWaYXuJQ26wbOQ5NKE8aNlt
7cUfUVWJ3RKIu0bSywSUTbJsOGB79TyCxGC+JeYHGIVlPdHodQqGuVpb7r17ABKU+l2nvRLy2dqc
ofZxl+uUW3Huzvt4Z6Y0Y+rCVLagjZ5CiLA02gnqYbyZxqH1G6s7BuAIfBInxzZrqvVUZJ8GPCpo
M09syYIN+MfSdwn9ryLje0TPOdNek+pnSoRHCPsUIQIDkLDe+9Hd1Ho13Ya5vTaX7ske7VfUiPd4
Wucgx/3MKloa8JB4u+F7SwWTN90FcY/Bd6RrE/mbDqN4kxoGIMn2KvUAVhUMq3VAkcehW4aREIvm
bTshviKN0h5+wxqATNPUx6ZMi5s8dldZ9kpzeLDt4gxgUZwwl55Swbq7ZPxe848Utt3JCxxzIzDp
m4j9675BSpHaPaQkxaecwZXUNFYjVTJ1Ay1ON0QGczlWzd9hf++aTn+Bq+L6euqUKOt5DaIpJwTh
0bPdgg1F6vJGOJ7x05DZTKDytNr087sIZ3odLKnonc7Kol0HXSJiN+IxvFhiIt39uOQ7k/ssiwNf
1qgH3dDhuB1ND5oeyQbYxV5zP4Fb2RA0uBtiu2Hk9h2r5Hfq/mae9ZGxSlTGfooYtSy4smNNbh2a
R3Cf4Suz6OrONXkymN1yAzX4E3DSaR+JIlBSkrXOA+ejlLm9gesNTAgcmN6jBozt/Om1UtBFgLZL
dlXlSUt3j8Gh2yQkfAMnTHdhrJubaKZ5Gi7NIrxT0zFhahYnPYTO9JRlRbef5P2UlZWCBPDxa/1U
mAFx7jDehfl41hb40BkUlyANVnPWsk3MEXxNMRxo1fCrJbBPRk+VnCQacSkOoTaBktYKOroMnnBb
DP1tIPoDLAkDI6L1mNNmAFUCzWzRYnzl7FdXlIZ726SUD5Dls7OXFDvQ5fVuMaaTaXbxDopWqqyY
+prE+rJhNlhJjp2SrrDUJE/QFTlj9DY91IX4KLCVrWjnfZjxw45eTIN2e2yxX66qWjAYhkDW8YEJ
Y/FmMAGZEU+n6MnurzpVD0crP1SLzRgVbTJBRmg7OcFFYir/SS9ofok1yC9Cp5R6qfnGRmnPW4Nw
xaKLT+FGLU2DIxaTQMNRIi0QoXLAmyHxsGhaTXmW8yDog4VlWH2HrkN0emzaoykbaCDPgW7gEEwD
AWQmu0ml9+7qo9hZcXzb5zQeBAWH6khbLzNskuWmZFSz8pww2xjsUeSSf3q1u2xt976oIsTpJcr3
wPGQrlhtHFz+fX3qK1K00lnDVq8P+WTlvsjdajUg1YBJwWLchQ/0XEAoT5JnQrbsy0PiMY2kHryB
zqXSBy9yjB36BPkr6+A09pQf8IsXO1klP6ppyHxHxi58hInNZ+IdPJcES1IPta8ANvQ9ExuiR6Wa
rPJk9fTLpdZDFCDW2EZxIyodCoCqt/MEnOuux1lqRb0Sv7/h4r0slCpunUiOKzPsQyyGsGjGotpr
bmOwpXPDdRExB515XBfvPopwberjkRBVcxFZWq/MLrvyztLxqjdr+tWMlb6MnybFYfBq23RjT+bX
1BV8QQBaykKedPqQWZOMq+kwbO97Opz6qnI3dCt+TxyHzSsJbYxUofhcumrrNOG7CSN3OwnMQ60s
rzk6TQcv4ZCjTsce+KTErF+nDsGPMgB7mytP95ReatN+N92s36aROAx9+pGRDsbzlOmYargCM7wN
ctzQeNRNyInBm9tMpP06cDRjUmMZ6RZsLeQcQKdepNPTBXmJR57aABNInFTXWIJEY7tf+XN/V9bJ
i1tLD+JG820y70BZXDOJFs75WyOk1wwU4rIwjaHB84ddfcDukFC7eqhcfF6WqEoiDKWLtovewY3L
Ya16jTXzrtcyqv3sdNiX3iHLUrxME2G2JWSdiRamWlVoXdrU+aRMuU5lx7ZZscB68BgwDikWys+9
GRzK0S52+HIj/OvopbPbPTQ6fm7NhkawZPN9XxsESytsUvTTSVJzNGEJWX30wv3ydtmd8IIjQgos
EFUGyu9fV9O8kxIWBx3OWK7Bb7MqRuvAwAhiO/q2niinQXcMO1GtKVBiAFF900YB9nS0UXKme2ki
ouWAxDh1AhItguo+MLJ+U5jVsE/FcahN6JAowDWjqKStB9IuRCK8dD5mYoFw2cfXYcCHFo4Tj5gZ
npMGoxiGOhYI+v4yFhdDOYRNs0j2M4Uho6g+lxgkBPzC6gi3Fu6cw/eFasv+uMWNk5nfrEX/YbV2
ukf67fDnkelUMKOw1MGB2i3HEcKsXVIGPjt/aDpz9KK/uGlQHKIOEKJwPmNNv7QxPNjco7bYk8Rc
amSLxDDm2zr4yBY2ilCnDzVEossEurPzhnda7S+iM3NctwSCrKlzNoO0Fwo8eG2EdnjVcxpjyJcc
IBzwqkztJx4vDl0Sr71OYDMOwWRNzZxtshgtpwoX15/c5s4h22qKGP46ZTIlLn7kRVQ7SzBDnUtW
14IJaxdje583gp4WSutxvdHvMAXEh/Hy06HXnJIA1dYNi9t2fBg7wDALBIdFYVcic8RyabMgt4AT
3e9ublAcFr1RnbgNUHEI9F4DOTMdCZ6q96gqT5RLB5AzaIgZ+thH1sRMOfvCGRv+DPINZhiimQ3j
Q8v4JQ0nsooxSefFTcd1kPJ49dUHWVNjXTvZvauNd/ji2dvYWJodum+4NViayJPRwuanTrXFM9du
8gosr2jS+xbcWuUUzzKNPgvmvh0KXu6l2y60v4Lc/TChQA0DD0FvgiRpRznTAswNZg8TOKCXVJCj
W+atWZffDaymd07MxiIm6yfcaqc3Y3PW89SfHIIu3jCLtQnvpKF50MK0syU0sosE/cR18lhZ5dFL
CfAAB541OludirBM9YzMxu4rjzHKKccGLTLw/+YeBNAE9Zi0aIJzFt3LgZMV72yFnLEtzSKmCrlm
qu/wH6r0yXW0tdNidf5A1m1M6Z2JxZGb/JyK6BrGwYVmQEAbOsEGDxTeJs9cOmxb7TtcR/Yu2B7H
7hxpgqlmmZytVP+RR7zhw9H1CZXxvCpQTbq4Fy8e9pPgoIBBruRVXtw2Hs6rLHvEUgY/LKBhYZm1
U2gkgL4FNTF6xcM8h9gvUgJJRNLLTTO9skk8jNNX3OhMBnA7mWT7kCV0psO9thlieJCO3m20Up5n
PWkoBK8vCHIbKUnNL5l+IwJIiR2Td3BYCwpueDCncm9l3XXUw48e1OGasAh1c46HbVKS+xU31uTR
WG5cbX5X5D1rF1JoF413k1bcLAyXV1qzfBmtlJukav3Jqm/wBh01U+c/3lPY1UB9AIktqQ3zucB/
KRMaPzXVhSLu4tj5BoAdCdyl+YD0o7u4T3PcvgCFfVg0k/QkcS1iWHZOb1COE7bU2x+djacRVNBr
D0OEOLalV+RtYsBaacZvn+xq9mrM6vtT34LJS+dz4djjKsqDx6SHZxKziLlSWY91TKjpQExQC12L
ynNa5iiXOtVNE+90Q9wRzMiJF870VWr3eW1gTyNquRSHTFQSOzOJR21MjnmTvI9FeF/Z9UfuDIDb
yXpOBFcXCFUrM7JXYEcuak45SVj+AFd9NSFteiiceU8vafbW8BLTIXWuulw7t5pGmvfUcYZJDPcx
Ud6/t3TsD8YSME9d6NmOfK+3ju50dRNYByEPzLJsNCA5fTrvkji/nWb7EnfjNo60M/R+HyPeflK+
pkpiU+POy88pE2LdmzeJ1M7ao9GOm95wn21gYkvNWCQR+zxR75foVUwpIMhlU3WMXcdlR73K1miu
vApv7ECsx2AmZhb7RtSh9UYPAHqo1YmPSQLMHY+wsmS0Har9uDJakjygmEIPhx32zCZznvoQaGwe
7ei9Rza+sy0WcdyybpsfPHw7Yp3zJqaT3Enk0UTCQKb3qVPZJUtDLCeC1ENBtgZ8koBw4cbAx+Ta
TfnXXBu3abcGWLqpsnkXp8M2wOVYshEGkpBrbz0TtQkm061RYHcfWEd07b7WaHmmVEaIvYPoNI86
L3g5AnB0niw570QI2qA5kqLbDHa4M4jKTdK+qCvgi3Vhz5b1c0YMWkaYnhNaqala6n1OFHvDG3wL
y8pMn202le8R6Cw3izDxaWdGAGv130suTX2Zatw/N/MOb7YvoC3xbtNTBsM9wBhGCjn+BCmiu5aj
g9SBJRPOasLwHjbMqirp/VkqjJdHpoQ7qq1u6km7j1vpN+W3BJPK3GnnQI+OJKFwC+i4D8jRdU2z
qmfrMpkDL2T7SJbzlsUt1g2AnpjrCOFfDQeAHZrUEs03IIFWhcUpOcPNVEeXXvDF9WLvuWARwGOr
ny6lXDk32gMpyJWMuRXpyFP/u4XAldrLTdBGRxW7Af1YYha2sW2NzsOkx3dmHx1NpvK9hkk3BonV
6Fs5fZp948PF22vsxcOBWteaPqkYuoQw+kuou8+pNDnvg1/DkrA47S7tDM4S703zmSBulf2ppSyr
9JitEg5IcdN1SF6Bt86Nd5uuJEO/p9BxM9lfZX+vs4FUE/clwE9FptUarktEDuGiU6IaEMroFedX
3hWMRdIAVgbOYaKkHcuPppt0ddS7GQmAMQDWSHslVMtVlzKk4QvCjOfE+SZ0YG02BUk9QaLbWg90
IYfeOpA9eVH+yFTsDGA+fSw2stL9NOMVB6vECOlwZM9P1RmyKJj+aLzFos2OqiXrXd0vlXcNpQPT
ePTNAf+qIi8bw0bWxYXR005EDGP7wId28lYm+KSwlhzcXON9okMt5C+RlzJyNzle9syg3lvvVmIO
WArhOCzFnbeQ75KfKrPQ9sce8FZlbKy3uMmejSVZa2iJVd+ehz580PMH7NoaftMUnFxn+0nhnc2g
eGjZYxZmvrfs50l+enbOU9zDOJAHsrhqHJLswtB6I2+1ARQiV2zL/KA1fKw2G3JwKxPZxGrFDfYQ
vYa0vOMgt7G7M77WvelG7wOgpnmsbtLR4idsyqvTMd6zhh7YXc0FBkVfbSpD27faK10Xh5hXFYh1
ukhaHK6TtktVAwDlwkPJX5YNj3qeb+ZiOfUjhRXVsJadx8+eU6zQ9ydN9+e5PkQ8yhpZakAB9dMI
7b/Rk5PGeLlhDmbQCN/2GrYsxj1pc7Sg9AJZzI4TKI1FCw/auNz0YYwLdPRrxwQ/iQnO9na2ojEm
ebg2JJuXnLsPM8/WCLPPuAB6ootz3jW7NJMBu8DmPpxCzih8XZkXXEq4clFibGkK25AD9zumW7XX
7uYE19FSHGdqtFxNHGlqWRVMLdnS7IuWBtZWboUtSKxn55iEog+L5MaZiDm3UWEyOmcFrBEr3XzB
7p7AKXaDeZ3ROaJhGPUD0kkr3dwrUAWp250IKMcILTaP2ADvDUo+TiYdyuswTI1VlEnvOosLEf1z
FEvEoqFkb9o7eLF5qQwpxe7hlm3QgJzYRPVD7vDVZo4+oa3BxKjnOODo/SNnUjQTg/Sy3G/Rwbrh
zoA7wLy/vAXe8qPE8eRem6Vb814Ko4Qsv4O067XOYy37i9HwRLS0t5QOb6b+AmbwgxvEV/gsFbhk
KMe6x7sZyqM7GFeigufKrl7rkQHRKlo5lXZSlFA3q+qVq1e3gTcrmkVxZjkAe5DSLjZm/aXwyFlQ
WFNO+e3YTZueioFVYsPNFCEImKx97syHtgmIJXlNtSsJiKjLckr+WIvGSSY+1l3i0eE86lvN1jJu
EjYWMqF3yaSfsXbuazs9w+99rw0ur+hvKAxXQdU6xGpFq91K1kBjXfexj3sCtTCGJuMrF8ytHPFt
kDPSbmrcU3F5k5Ss5HUnry667zmr8m0Abfdfwt1/FGy8/Lfquf5vQF//LzK8hI0y8V8nG9cf2ce3
5s/2KTRp/p0/3FPOb6YuCA66FhoH7TpYL/53rpHOIlt6GBtM3RY/Ybz039BsBIYrcF2utEz+nT/M
U5bzm4cNC5uRbji6yz//T8xTnvxFheEvNgXmLAcXlms74tcCumyRVmfKTufJqDfLaDcg9lgroT9r
a72hNX6IXG1ttk3KQcMA1Tdjay7ByVIhS8CF0RllSw5y7lJ8pQI8Qe7Y4QXw4rROojLcZNFwQ6al
OZruzSDs4MTAOSkkO9i2S7fWd8Mw+pe8gEtskgUshqm6zzW0DJpBlsp8JPN+a+FG2Hkpzq65Rsse
vPhJFpIWWgUetTFYZETnad7N6N1hdOsNIH/nXj8v8RKcl6l0Vw2BQPZb8cmieByS/5mRLhvWZUIQ
Mev5ASWqX3NUsratrAK/D2dks7HIn3kl1muCZ9ENdWOgDwQ+0MEdXzqOrKcJTH1FpTf5qnnaQ/WK
t5Q9v5kthwFYJec4qg7uQoFwM2vV7RINBnbpKN8mnTEfhOb9MIygvMTBfDTpP93EkoqFMlAALUfL
jznzCEp72NYsVnUWIaUlTTIEG/pEl21FRsRPE6hj0+zlh8ZMSSRkEfDjtrtMtqrbYCpH+WzAfk8d
7LzsYDVLtjUXPDpakPSnsT5NfR3uLWv5UZsF22QHZkiZhkdj7Cx/MguHHKTpnBdRPnTFADuzNQCX
uyUc3Rq6PdAea9Q/S1sfaHcbfyQ5nK1Eq+EuuUHhW648NvMyHGQCwbxudEKD3AqpnlEpX/WQgBrT
RxR+noOFnF2rf6ULxv/lFRu9ttdaJmtpH54zE053VS3nqp/cR5m8oEXlz2VvFPcc+3YdBlbpdd6d
1prag5l7d4ualTtREfqUarQ+B3W2TNmPZhgNJDUQp1nbLxunGxiHzkJe3DyGWdrQ950WO9PN8eR0
uXNnO1hZpaFRb5GSJauB+fbm8IJxd18tqo/cwdmVsaMKuoeQasZWL/tDgiw2di7Vr6OxHR1xTG2b
9aphfpC4ID67sTjo7JZTmxhN6pj1DrvtWzB8ZJYYN03XW/u5zEhVWI/OKKDFagX31Dyeq3kwNr0m
rnNv+FPYD8ycBsAVVn4byuA9Tm2Vf0zuW50yhLyIAdwxoQNeivhT5uuIBXdotYdE0BdFjq7bhlQB
1LM5EDTqf7CEldiA9e8Z2hACLPQVpwW7GjGySunaXC8dCZp6wB6WuckZjczPS8fYxiN/rQsvZTdA
pVpLhtU0pOlbLmLyrVIYxC85Z7eZPW2nDvAs6NdpLVvLOuYMKJAcaLuc022Zj7AZqi3RGJ8RjnbC
4Ea37tBQcWta7ItmiDWRTPdMIu/d0kp9KxBvfY5nvTIHYNNF9mIugp9W0uvQRtm2nOn8ipzxKTfK
z3qaQZP1rN2dghxEs0NNgEHQT9PKY9rnayNq9kyOw0PcAtGe4h4aTZUHm7Dn5IyzHGIJFUnI7IxQ
Q8i0DT+Tti9HiGiVxkbSBc2EJhQAHUlgZndWHh2Cxfpoa2JhVeSIDW++vRZtBYP/284DMT5Ss7Oa
Su8tLR3Qc8awjc0GthEWpLm7hsMQ3CsbSWkuqa/P7RO7fGsPUA5lgVNlHQ23dKpzYCv12XfKfscp
udjKXBnJ1W/syAL2EUMcchvhvG0AwPoJ9ER4VeG5ZGgClM6KsdTn6U0BGWNTLWm2jSpCNe7MWd7D
1Cd0fOYLk3uq76y9TGbky4BnHeVlsYAMNma0bZAk90iH0zoIJawjsG+LXfJ/TcW30kY5CHJk+LgW
JGuREMKwWfZOFe2jXpNXGCeEtO1NbMCkK7PqpFVFcBgXT+IOV2ljq212mGp34zx4760ZHjurOLgC
MHWZRe+xKSjNaTTxUMfVs8NNlU0BJSp2JxgUVfteJLtcq32jkH5kEn0v0sPQBQc3bN9yA1dt5ayX
KTgss70L5+zV8e7+J3vnsWS5kh7pV6FxjzZosZjN0TK1qMwNLEUlENAR0Hh6flHdbXPZY8MZ7rm9
VpV17kkghP/un+tcBDr3eRxuCUCdA1Oyf6krxWf7fpxPLTVUcmOX2X4h9Nmn42XAoTIG3IK8YTdP
JqEFxSy9mvdTJ++Rsl64wAjqMtz3pDwTVdzmoryNEnklLXIUxfKEcZV05e/A59YIaHLnlbwhkWPQ
iY5cf8hyhDDMbAfGvrzUvnrrs42r5qsgSz7qULmt4+VCuQ8jmftBB89TEujQdMVxIpNu6XA6Bpx4
3zXOhaHbTqbQ5LEq6ZtpeuRScqRviCfJJu6eLxKRQcJg11H4HnyNGGyg6wyjTR2Xd5b2PnKRrT2n
qbdZ85LEROtLMmcb15klNeJ0vDftOdNBfIdEvpGjPsTwnw0EwVyH9gWTzyUnpxsjRzTgK1VVDXtn
HbfFiReKgaIGAEhIAJ5GAlhBTXDJccp1AnbPpUH0nIvYRl1Vn7VjgX2rgAtU6CMaNzAnvr8TNVc1
Fy20WcRhqlSBlEQ+I9TAAgW5IBdvRPNyhpGUOfCp3yOERkgkMEbCt0DDD3grVrHGIZTSfi01IGHS
qIRIQxOIIT0b7QWRDtsMzZSMxarbQYMWGB6+YiV87IlBkXYitUtNyLUQ80upMQ0Y6VGwIDfkEBwA
0XADB+kwDj7c7ppawXi84IRqd1IDIHxIEGT7h32h4RAMQa19bS0Egl3gOo7T7s0MDiKB6kLDJYoE
QCggLs5HgCfCFgRFK5xfDXYS/J4Rth8Nqug1sgKSQkZhU3bb68jFRPYi0CEMizRGoWMZsc5nkNMI
dGDDI7nhWlcngYfYzPwWSXZ4OuIx6rDHROpDSeIfCdUwu7hEb/H63zCwnmSWfTv4Tc2C7NSoQySu
v850qASRaaZKJbQYspMZJnmS+0O+xkdL+9ZwZPaAJERKxdfakKWDK/WfCAtZFiDc23YYdGCMa7FZ
BN/xbeeYv6KGqoFZx2EWnYshH2PrnIwOzKhxcaDAouAbpGk6UjXm+GbrkE1O2ibXsRuG/sE6FN3P
TCLHT91+61L16iffbop+k43jTb28zn+iPKyQD7O6V/KLS6a4KMfQIg/xn4EcEGp/yea4Kchjb60y
/qaxABut8TENfXGFjiNWQcdUfhZFuwb9b6y9wSRRr/dZVvuO6SBHAqtH72C6mdQFldrJTaI3eSgL
36BQOeqlpCStpX3pJ68+zUh+s4HHgt92HTCGrhsHr806DIntJdzJZSd9sGIOW5OvrmPFrgUH8YJG
9Hs0+5d8hjrmGovcGoV5V5jucBz7fN9lLAzhlFGIaPfbLit1JjK9Go7zSFsafjxJhil1SK52PjaA
Cd3T7+gbGfQwvWT9b2g7ZBzK5uVri8/Iit+0tJLz9pe8pTZIrM7mgtGzlRQ+u6CvT6SLhxhOs9Y6
9+XDIqNfRdJPr2F4745cvJtlMkE51fODHy+raGLClk+jszdRZO6dhUvKUnjn0R6e4BQgVbjFQdKr
swLWXx+IguGw9R2aJky+8mrwkktQFOuAE/azk5Mz78DJVVYzHtVaeB21t9JHnSTQv6sKbVrpA1Ss
vL7BwNhevHx4jOfyJlFec5gaePayjG6Xnl6DP99xJXr+kWSgOGtp2e3uUi5RTOqDE7wapIOICUFQ
8JvsWv/H9oOHubLic0r/RGFbT+AGkkNdLC+h11OFQ5OdiOlOc4aj8CJ/k5d9fKl37HH2CdUXOrmt
+k1AvPtStM41KmDfpd0kt35CXlOCQVIUONHsMCS7smr60+y4/C6HVVy7Fuf0LtuqgS24NUc0bED8
GKqK+4KTLoxKhkH4hQ4lB+rj4HvnZeazhbWWBo0aNFX/HCexuRNd8OEQ7l3JZnQOvWyTQ0Z9B8bw
G0NCvGtNaky6BdfMjMrnBNjEwsQl5l/Y4SYAwbGxXWHToCL9PaYhsXWM6dlwsnxdmfOTR/XW1S3U
fUhYcpk4HLf6MsdM68vziifDT+hIkdG5C2kaisDk45BIz8igCe0xSJV8+WS2cW17jwt4zS37Ac4V
BfGZWeRVeVDaZD+AvdQnm25YB8lk3sY9fRVZcmfFA6PzMtolE1A2boo3UKmiK/DofdGIBkIZSWRX
xT8DA6seqf5tVvA2gqF212k0gNEJsrMzF8nBk3jMgDjvi2T5WiRwWx/O9CQnQBxR/Y1dNN0FYj7W
gMg2UdieaJulAEnYZ2p36n2lGNXGrMVlTYkQ3tzVxCX1Sl3qHWdlC6Lt8OO5xXvrpUfeCYx/5HZn
M76r4vIRiWHr+Tn8sICWrii7FzOXimjZe9TyrTsY1yvXjF6MwlfHtnLmU9U7V14TLi0xi9LIdrh2
ZvdslFNx7GuYI9FYrxMDhGVbCLH7c7X5s4iBEbxTgYtTcfTP6dyIvTfNGDuCg5Wn5TbI/XLj+Fan
bZzclcuPyva5W9ncoTvb/O25aboePXKayVhSByGc29pS1hXbDjWTMAajcf7tyexF9IIUQ8YeKLkj
oEb2tG8eeO7zTeXzHMgRx5swXRILImV3I4e1Xorm1hg57sYhGbDSs/6H/PX7/ytsiL/4vxTIoLmT
Lvy3h7r8SKqPv+K/NGXrf+tkNn320O4jGr35z0GAB/vvOln0NysiLwgHPyTSgJEYk/g/AWAeQhkS
UWBGXuQGtoaQ/UMoc52/BQ58ekQy+x9ssP9G1T1ZAG1F/4tfmesdyTcv9Dx+Ghm/4F+s6m1UD8Yy
htQrSntXhNZXONKjV3qFCZQ1uDEHZvgjqwL+gnhVg2iHg8X7JQBJMTaJGs5kAEaky7lrNuBxhWn2
5g+QVgv0qgzujlswqkIryfPx1+KLO6NCbyECc0jApLSxvM3mUq3sefihgwlNZz3DENvySZ+6GitX
V747kCZUQjG25QX7wi6s1WSqF9uf31L8NiIwV7YB4TIapt/zDNK6AT+tQI2s8+5S2qwzfdgWa3Qw
brMYWLLWuM0HiswU38fKSP/wxR9V7b1HnfnhN4jUEQOxOndfEptK4x5lm6nnOY+H37E601IarSJc
Oox20rOyDTZyZOzMQ2dCddJ9L7m9nhp3p2r3uR2eBN2xmWEdHKt9NyNjXteKdp8WMa6SIYeO5Nxw
rNpIp32pZgCYVopLRhTNXdu5jz1DEkoZGQtn9uM4RZ+NDauiHsCEMgxf54l31zbdxXZYY2TBLM/N
DtAQKMSCLmgFXgm2QIJwtZ/bObRXUcdIPGQagP4BWNFGL5T5+JCCz4pMGoSyWD0qwu4yqtc8mrdd
VD+1IQkx0OYbJbobUc5bYMLCIFMT5zWjd4fWFnUhVbhOGI5zqAGvFqha454smM741eJtjN2dzVnc
0D97EtCAQDnk9Jvjb+GKlH6PjbnXCKkq94gx5YwzoYQGx2gM8bDH/jb3kns75zrAWr2pCY8ydxQ7
bxq3EPef1QMX6nWnoAxQ9OFBd9sspPiA3ruKwGSPjLOyAAF709FKANuK7Gnyw2w7+g0QYe9XE8PL
yPmzq6X0YY0IgFNsyB38Ry/6hf3zWcYwQyzwIyGuLLb4rQ0aVVnpbRtaFIt5YttFcp2YuB2HmOvr
HMJogozxnPkHlQCoEEYOuMn9LWf/Pa+ZEU0BI1gx3bttdIicmtuecZNLhxmbdSIO3J64joqqeq8b
08QkpB3rqjuwTzKEhllH3TkeUL/2NWt7Uwa0GrWhf5GmHvZw3IbAhmY9z/gVBWexyXllvek3sNxW
40eRqSPNurecr6OTCADA8nEw6GSyWRlS0zvRMCLZv83e+IzpH2OaUzabME7x9mFBRybDNtUhF+fN
1jQFk+K+u7F0+3aVElHDwiwO+LLrOMRUbumxumPuGxPnosPfSG1eoKmYss1k9s+t6khmqXyXC26Q
hhlc8CdTCNZylwx7OqYy096KERJ+nDKjC+/jKGA8lTFHA5DylE+ctR1CaXUNPH22gGuUGKdsnlBu
kkAFAfsfyZPcNHJ2d47dcASwo12cHLrFtzn34YR0DcjNce0fisoSB1vxNPB9rMEUML5taS4IO+S8
ck4eErqktzU/Eh8XthXVPWLzA00Uz3z/DeNTKzULyHuURalsN3SPoSW8tV/j7IgaGiidUHs8qS6q
x5RjRvOgyRybbqHAMDUv7O6QzxkvQspa21H9UdbYBAZ34B3lJ8i64PAwIyMtGCFSj5up29P8SrsY
Q0FtjbeD459/24vgrlG2CyG7hgaWgWhHvzpwCOdS1fGjGtEdexwe7k2V4FaDrfHJ15T7wQ1vAVAc
En7rdh/16U9nIHCKggdbOw89/wO7hImCTIMPDMM7SdXBFnwhSBZRfqTmtIXzATBcE+jCmAdD2fdR
bXxSAzi1Fm3M+o+O8/RgmNUHjxPjjR/L6F6NLv+KcFpSJZL+NMVbwou2KkcTxnuOmy3iRL5O3PJ9
se84yX4waj2g6qTrfE6eSdBvBgMrVsEfD8fsS3bzg1NXN3lX3Ak4fmng3CYx49Ygjlf91L9mY31J
ZXUDv2zDfvK1NOKnWnDFd6eyjgt0RuvXAAUiqCENB6m9EQuWyTr7thZEGCUr2o7C5HZZSIX6Y1Ss
tavEr74dVQerPCJbE+RfzcwzOx5ga/CgJ/5+MtJh5U8otDoihMvgpbSaLxK0KKYtvtpBPkJ1L1t5
dKcbpx5LZNDhgcsx8JNrqWdZVI19hQVlBEd8WLTKVVO+S0O4mNan63UwVHRgO5qaX3i4n0xjZLmy
AHpEuoC4UC3NVDGoOm4gIz70DesvmKNsG88pJa94caClQVEK7mzSW81k5Ke09JEyRyyNOipiuS7G
akK3aLUDNzHt37wnI/vMTVlsfAH5pqYo8jCH0Y1w76ykXfZucpidgARsfW+b0bgREw0zaXuNXMLY
aZrcOKMC7QsUf8cpmXIxEprwx77gAGRYpNSGqvibdqbKOwOJ7txJBzRL3tg70x7+eJtJ5qZSrbO6
wUNVwgT2umHjiKDYciUEm2uPWI3K8xwhabXLq63S37PqfbpzPViJ1swFHkCYNKiCLa9OmjyOJW2l
7EskQBJxi9fg4vj+786O8JlSKk6TAmLKmBS/XMUe4ZXpcDb6XVod/A4lsWvBlLBF5QwSVgNK1iYz
3cNYPTfd7xLFE8ZBZF2H7nkJkgofi+6Rn6DTe7iqq5ndyOrwKw1YlzG+YIeXxUclo3Kbvqpi0c2/
+EFCi59a+7czjk0CMu6VYBv9lTDKUzlBBFuyWy8GhV3Hsl+xTdxW2NSKMXtzcsc7Egj4EKR/xrQB
ulwzOGqz+VK4CD4hxzo0IHk1NcyReSLGq++E9p0987pLYn/LxmkP2Yw7VConvEli+z7+IhMbMUsU
7joY5e2UtJTCNNlnYmHTSNjIUbkhniukkqg8WAGWosaT6qqsB0uvBUffIl1APzCEoEnDxrqCIE69
PFpRzK3HPTSyro+Vo0C2MChY+YnrnVgOLpHG1KVl+svBO8Go5104YbsdjexsYe6IzDyFAB3s7Zmy
YpzaFv6uujwgtGB2Y61kTr21LCIVNUbVqcblaXNWiofiO6fxhzaAfWyG6d2cnJzxO8Pjxd7CQSQk
m49zudkykv5p3l04viu3vFAjx7mN2oYQE1nJKpOV9gn2PWZbIDUKicgw4JaOwthMnITU7N+OchpX
SoyA7VNya7McTkmf/Qqo9aFtmqPT6AEpV90LQuayHu2SVWpeaXEQhP9Sefe1Dayv1HUYwKtXGQ3P
XUPRMAhuTcMc1pOuTlDlQOWamlYBViN/cW9MyZkpBM9jw4NcmwzeVkwSzHVRM6FFsx/DPRjjX2kV
btUszlaavJqyHFa8V94KElXwEnJNz4kzxTV+nlyVyEKF8VJDE90uzV6qtrik/XgN+zi+Oj6LY+WH
d5YxbQa5/LTzgGsp881TZ3qPmWt8ACsU7FPBk6i9pzgHG5jH6W3ozNmGQUDKDTqz9wbash+/GOyL
c0miMjEJQJRviKfM3Z4TMCSMEdM1WaiDyJI9YNGnNnsZLeMl9oO7UMQvtQsSnDHFRFYQpCMV69DX
xDbMwFcavGFS2rcyc6654n+QD8GyDHfQm34siVjZLT+2y18Lm3GXhGQdwtb8KCwAkdTfgi1POAD2
yb01UbVnTNCQ4DespNvu6takOq9Q9AbVPdaD0Y3ZAyibycSpJg696bbzknzDvTTWczbZGxITr0XR
v5pZcE835HxMmIgBZ+ZXCbWw6odz1fDAuX1+W6TMMAFKVjsE3YtbB0Q5x3Q4MT9qhSjO2WcEA/U8
8pi6m5HuvN0wkTs00uVBetVvopf99nc7BmdcZ6wj8a7SUa+iA5mq637S0XpcRhjEQ0qpgtOgICKv
MB3njrcZCni1SXM1g4UvI6FEpnGSjWkk9aYr3UPnEV30s+i5srzXaamoCfbkB8dAqIvsXOUcfrDw
MxdEBS1kfJ+2PDlWlG29LLui/+qGkvnDVDkGQFz0vNkMDS13FzeLt0uT4FdTL5itYvaOgF3VVt6u
ZjZy8PrxsVgAmQUh/4wDtvoRGZUEz10B2fkk2JDSBIbedbCfeAuGO2ukz8PKQGXmPhEbb172ThaR
iEeLHTBzx0ZGjwQJ1iOXJj12BIeQW+qgL8SZoynKkUDXUXm3zppfVpL+tL4ItjjlIWYlV6rFGNo4
sADdpX8kykkYaBI2uAQoCgEHkQVIZAI42K7sNSrh1ewZ1eYIRpCz7opm1jEdes9C0MJdfQD4ooAs
O3snMOad+6tqy2kbNjgHq06WBHEZPIMSHaCNtqNE6I8/bDo513QosoizKvlUJM7aOupwyS1wqJ3/
ZNQU577w2U//DONoY4mpa2ICGW2JUMKtT8DglKhQpJbmW2mTb/MT45BF8Y10JkZF1MDvGN3OTAn3
xbC0aPs8s/zC8tsm4mlkOvBNPS+otDZxuBXfeRPjadEE2Di757Jzvhu/Otk1JjkrLV/+AI+86MFj
t8alh1MRZN7JwvCxY2nYRAawEe6x9AmMBo8FEjS+yGbNNIqhRckFqDeXhyJ2Qa9O3UEv654RflSm
/1z7cKEBNh9lH17xTtaHVmKbD136IuOUV9aMGECsM84QkzvdtT0pmpZoyopjin80iXRmLnxFXXMq
ACFYmCTjAQggp34PMj9556gY3kz4mXNteeu67T6micnocPH8FI4s34o1mhdIn+DtCKDqtnRCD4a3
LeynFNM7tvvc2jU2QxezfOpsLt40RMUX5Yc75g/NRF6G+qJ9VssnMznLtNjni/JuIJ23O8ZMFANm
E573khZfC7dqN/GqG6+jEK8MoFnqqapS3bKeLXYvRdFTKgeucOkL1G3vOvgheot0rG2V5h8VhIdC
DY9qLt+Nlo4D6YKzGKmgAMOMP6Xn1snO+mN03cl2rVeJFrryK+KDvt8fKPTU09UaSKaSh8DvH8GV
IxZV2ZMcZ4bfUILIgz3VOFARS5qLnKyaSxDSdFTuQaYCprew4xQhU11imxN0DSZDu8meDzV+IIz2
0YnCDYq2gsEL1nmRfubzmVMouUjC7vwSCzwAuG18pW7JQ23xVOx6uIuP45xzYyaX5+I1h7FCu43Q
51tZnu2KFM7ET7fT4ZC57knmbEpR+WIn4w0zaaq7nXHf1vyJyI+fvHhk7N3Pu84N38mrnxal6S/U
SNSYOaLyi/V+axCdX2Wz95w2xXGef9qCM+1iwitwdDN9u2BDDdW+1mPTbHngjfuKljyD+F5a52nG
FK0npBHTwTHEKOWE/a/csL4Dip08FbWnis6oqOdkmDmW2mTluY1SJj7zeKA0uLg1A0LYoe9OUBKM
TzUA1IuZG1PTywl8Cd+silBI4hyEYIQKWJYyoUAdF2nea1LgUvDUtOketMZxzCNoICm0+bHkC1gm
CnWwxp0cLsSMcEkOpfnwxupLMGDs8abOTC2UdWj07Rp9jgP1fvY64KWVP2w5Eqo1tlsPIg01YPRe
iD2ltBdUJZgIFNiuH2NCQn6cfPtVQ9A2jGlIaw7SwfgFp1WDqPiwQc5TTvPaWmXGizPJmzyojGvQ
4pSobHAFXDhz7Cw4+wIBOQAa8hpB4ZOkCIkI/buvu4/cySSQBcbjRuCcoDC8tdRHr7qesj0fkz25
q7XpGtzXrH3Vt8+G203PkZN+KUGQoCTixhCY+UhKsJODLspRneyGChSmwkHXhN7Bprcr7wXwrhyi
LYUIy3onw/otGkBAZzNvE5D7n8aAUD45Fj2hIgCW4mI2FAbWDfWJb4NCMBtcdomm4zYlnW4uaPY0
4QcbIMv6IT22XAZ7TANJioF+8uDwFx7nO0YeG6+WMDB6nh/C72LlscEYbW9f1bIlmLpKvfpYNn0P
gpccfGqfl7bxjlVYbhcXoaKCioSn5KYNyZj2sbkSHoXPbaNu6vaNT8+duDZeorlBlVzc7wbs1Xp4
8a1WUCs5hevFT+BmZ3W/cpqYNdC+8VyfjK+gXKpBzar9zljLFLZqGzVHJ47Onme/xhNHzoxi95UL
qMkq6rsFZ5MfEfD0F7EeXZms+4BkZzNteHrxV/XdK61iK1PiygcoZyuYmpO1vDeB4rSVcgjzKvi7
WG4kdoJH48AIhQwoV5rVtNTOnpLiF8xMiC+vidEKwhDZAxVzES87Ec7aF7ct5jynapYXqnFoDx1C
f7eQAKfjIFhByL6NqOGC3TBvIs52Q9adg959owTgGQMBUJptNTXMi6iTy0txyu3G4m/hTukSO9x3
4cjdKXRIhgv3008obKgb4jFD/E1Mm+ZCwBAjc+Nd66TGVvm0tLlYVpkKcgdJhCB5CAG3jvOD55PP
DB6dO1+33LhZj8JXw7Yv+hxe7xLA6GKO62AEzRdar7nW9jJ66xXY3clFi5xwp6QB5ZLS7Zmuk1ey
HC5jhNMGXBObenF+9b04cSftUNuynaz7YY0w/dSbmK6UUaPhLc5Tyi7v6GU88nN6aWmUNMLpsw24
etkx+GaTq6oCSbMNptnbVDjN0HGoM5wdaGi4vHZe5qP9mQBFyOcQgvjisxAK9pgCZk5Vrx2QT9Da
iI/WaH61kbybwT2WNzrO8mLZDzUA7WWxyAak37ELcmeMhvrOr4551cakw0q6z6hXha7f/Qxu2TL4
a3hDnN+1w9GeBfE7YuMnlcadCQzvPgqqG11X5U1Neco9g/sKKnsTuuwueIFVxw6XzkpdYnY2fFwI
V3n+ELu2dZTLRZXaILTECWfV7NHtX8pcMlKxqWkTEKBCn99DSrn5mnpwCQeEiGngs0JFrtaw5IQ6
Dxl7Gy2USFllBJJQ6322wXau9pm/A+JKua74MPDUsDhGVwg14Z1wmm8661+7CtUXX1R1UDNHlk7G
v8NQHkbZejvbDZ7KpLuEuuqqxKgzpzYHNL8gCs6gkSI5FxpD8ZUCco6d7NvNTSqWAoTuPx86I9RR
udAhzCRq1pAvtOSHM68xGHF0RsxtZ37mskMj3mJfZWyNJ9O9lm44g8TNQPjk9l1vQf1ooVwqpvvS
G37PhsOtVfF1ZFH1YmdyQqe1f7LBeyBP9h5PWq0IIRkRtqGnHfJTTA0qCLCqBU9JXQoCJFX2zXPV
1P7zIDVLp+w+Td9YQ8R/6qfprP0i+GzQBTFfrfNRcS9LEBW5UpibNOLWTOPVcukEDZu1sRVOlF47
0/0xC595T5x8kr9ctqAbWUCLmTMeTZk20h5ZwWEDIp6Fq9ubs2JnYF7vWea+9WbMnSGbVziGN2VY
HCBKP2Ntmza5QZ7Mhy7pTtVmtOfgQLZ5N2fAqYCBh0d8VndZiAScGtFLmHH/gBzxUNWFRp/UzcYg
cIGllAcpoXvgZnQa+wD55io5zPYu9/WZsAdhfBssE1KiTWRm1o9Y07oPrXFHF6IeaOH4xDRhcEvp
rL2DWTlry7PRsRumgTR3IwkQcMxrADbt0a7cYGP6j0mkMPoI34OCKcnVDy1VZNkFIFq4mhXLgyea
+qSDeIsOmuW9NDf0sTCfeHEI4/gqvOtHUO1JxRrGqJHgn6CxBqZ2HtdvrSmME8eIjMO5HTIBCZvz
4NqHgQgvdrlsHQSReMieaneecPe0aqOfdiODSEZKO7vNsu61aQkuLp21NWLc/f4gj3OSPzQpJkEl
bjNXEzVL2BcO29BsUXIC9cMskr00xZ7kpbOZIichq2//9sIA+MX8gUH16HWNxVFI3k09dytszttm
zp8CxSvrx3jbBS1zXctNmiwYdmnL/DBdk3NMtJUeB+3BQed0aYoL6aBrOThxcYWzWIx4TL5a7pys
bNi/vKgi81qdASbM+zgMLCJonzCj4o0r6YOxY7U2SHUnjJrXsdF9NkDgMQK2QBAGHI+yI6PALxPA
kvNlfurRxlDN9+htI+Uupr++ks1UFRetgWRdIhtifYZ7X66+oyz8TJ30Q8WkPHF9g0iCwoLLzr3Y
DRFuagrBEGlMTtyT8VsCpCnOPZ2XMcHq6QwuIu5BlY8AHVJOFuNxK6hST7gmAusYPzHJN7vU78vt
ECe/2pb/TN6KCYAEFyX9hTZyzkoAGpgWT7AgKOnc2t6lGe2CgnJB9spFBA0muSqwZ9ZUKmJUGQyE
OKdMXoct7DpYtUadbduuQyw2XPlQTiV/F7h4qARyiJM/jW774TMQgtils3acsjOfRgywOZtvOOtg
rEH6XzAartxZWgcP997Km5bgrgcvsEONjHneqJUxAF+7BjXR9nRgrH8d/ftQIJhzZd7HGRIWDnf0
CFg8FWn+uM6fafh8Mwfyv1PmvTcDjIMcs5krqfgjRJJuoEWyZHmsv6aNU/zPYRXXYKWdNZvBZ0YW
LJzuGtaNVaUYFy5QEYeYt0bgXMv0qDDjfIBUo08UDl2k/HJpGh6pjKOv5SZB22YUqlPScCrbIrid
/WNQ8OCm4rahNhN//dTSgOmui6gnHUp+himEpljcLYMXnZLQOjdZhht3CZxtA/fhZAxPyrvDQtbv
ioYRqBGTVvx3HUP6n8TW/PRfd9FZ0Jwxj/zfI1uXj0XU/8mI8ve/8Y/Alvs309ZGlDA08Zy4f8Fd
W39zKaCjos6nVs41Tdh9/zSi2H/D7MsGZgbwqD3fBvv3TyOKibElcrFpmp7F3/T+e7jr/8OG4lv4
DPFVsA2ivfuaL/gXbB4diknDtkq7NBlI9FMj3tCjcVe4HpOMCEkOKgX3s1ps4hCrgZX2L5UYmXm6
/J2/fGt3f/e+/FvVAzYStAr8r393/wWeaVt8lhDXjsOXRBztXz8Ls7VJqpkx5xhQpqSMmWldQHhr
0BqYm6KGM1+SLhJhT7c9tVAENwiEhM4pQjPfW6NF/rm76PBmPRPGUgRiOxf96xVxQ3LuC1nbKSwo
FsAErVfd9dXEnWrS6vakCGlkV/1fuf+Y6Pr8/3Xlo6VJeCbq0aqJKmLwbbKjgOUOm/O7qWfO//VX
gF3pP5uCGOBaPhsqjwxBPfNfWLuoepHXNMLCSLz4e1osaaNh1JxOjCKmgRQwO0bz//g3Lc/6F4ik
/uJBsbOH+qFFHDDSD8lfHoLA7RpRywXXZNBvzFE5bB2SnH/DgpbU69wbXwSBhRjnO/3Bo72O1fLZ
t9451+0lIBYRySmwLef3vE2CM/kV5L4OzE+9zO2+C7hMMU3em0XprChzHpAGLMGUtjGWB/r8HkZv
aHZd7t0sHQW1QewzNhmaQ5BEBzcZP0j+RXsxdCGemvwdn0ix85bqzo8jLEBO8WZ9MT+ZN33UXFqT
DqRp+fATPlxY7wOLUwEv5kHO9VvlMDqc8i0abmRNv7EMI2Y02LZD+GEMKSKHlhTs3GXZf/pB+lhH
AnWUTrIxGSlZ5iJZ8yYjy8QHe7Ru9VGfJ3PeGPBr4uXgdvgfYH5Ika77OawJEVpcn9RjI5/KJXii
00SfPrznxnav5IYeTBGPu47wYhQbV/aM91zIQ4gRBZLKY9iZsEMzfMBS3bS2tWwSgxlX6PY6RMSF
g2IsIgP+0UnCj8DU9s6OK4nflJgqFyCKNbmT7LUCjwP7xNzbtrrxhui0sMNTj1ZaPgx7JvjN0D/m
JaeehZl0JKq3fPYfnIGyNNN7mIv+c1TF09iofY+xN6npJAy4vTJBYypVyXcjwr6Dk/JzwINc2X21
Za6w9k0QH+U81RfVcXYJaCSvJRdOE7xjP9uHtAq+mnH84guw9tSUVyWIwFAF69ZjOIReW+FWwW7L
XYMas5dZ2GKV2nggmOKbOT/I8IZ7s62/TG94d0u1mVng1uFsP/Q2QnxuGK8meO99yIQMxROLcXzO
MxsodYT5nVYOdxx+UdvWwoxE1rRi4kkNCGvJoyo4FyPHYL5f0Dc6bk+mir5JI9Lom3MtGvioynw0
LWBQDB62AYlGwNvuQ1gI1kyfQ62bcAru6+ozKafnWdfHtrpHVhfKdjTL5rpiNg/huce6dVbXzwYz
HiLvPdEFyIK3a+W7FuKcLq0tdH0tNy0MtnN2ipx5g9Uj21u67JaXDCcz9FA3FE8tjI4VWizyy4uy
3zKz98mcUZw706BLrsUZKdQVXXhXEOLEwAqgcNS1uyb9u40u4vWycYWVCl+E4ppptSiwHtweLNED
KAGZM2j1dbFvTcNvoukW60jX/kakRI+KJuA5RngKtMssCEKYibowmBa/lW3FzamnyGvVc12H7kYC
qSl0rCgFMGmN9CBJfTgnzcJoAVN4rJ6TmpBLlYf0DdFenPBErCg22pr0GoupecHGTiyLxuNWVx8H
ugTZ13XItc+4cdQVyeESvYxE+GkKQ+elRTkpX0o6lQXVPoEuWQ503TLwuOWYgUBqEgV3H8O6ACCD
Bh7xCWOU2um9bQP3yajucWBRy6J4DDjUIZD5/mvRBewWlD8L2veSMdlSlE1JSePdz2m8XINmwq4d
bWjLvCl0lfQE4dGhW1rojmkG9qKEweHpw6muoQ7oowZGJHQ9da6Lqkcaq31dXS0ronewSz51AoZT
+6ula65HXXgdYN/UBdgBuJjGkq81zdgkwXgH6MpmBqCfH2ejdI32f5B3Hj2WI2l3/iuC1uKADAbd
Qlpc72+aW2lqQ6Sl956/Xk9kz+jrHgj6ZqSlgEajuqsq8yZtxHvOeQ77CypuDGpGKdimzxz/lird
DkzYuKqGO1GF3DNWwkRQ0S1UWXcbivs0YxHuqCLvUlV6tz/l3qrmO4iM58DwDoWnsi2qCnxWpeCs
mvGhUBPeq8JwS1WHC1UiLlSdOO9ZdwvAqlFF47K2n5rCwvWYle9yuZeMeKSqJq+07OqLreOKceuy
d2PsbPJhC8gxkCdrg/TKHIDiCk5D7Z9TgliEDA2XOnRGBA9VUT4Zhfcr6ptLnUFzSDJUcJdGzU4i
i9eD/ZzHw4o5HDJmBGMiVhXsTDs2voknb2iHFxFQ0267I8yVngpAL4ggmit35ECt+0C/O5gPut5D
jdJ3EiyZusVoqQEgmNRTtdMNzo4qi+cUXWsHdJpJj7ytCuULHIzY/iiZh3tSYYzLdFJn9JDWLFh0
L0g36IeiaPapKqu3B0gQentxAWosLbc2SU+RGdLrJwz1e4aZGGNSBAcipcsmqZsNetc7RZPfjUHc
AlTUNqPsbjO6vB5TnQVe6U93wuuheWjOpgQWsK+qgI10dag8SppIdg3bME1ObJLndTzFlyj1sLpp
9p2ZZxeCGL8mXPlLqEHFyh/A0yBarPuJiwOPVQFDhyHjsSBJ4ViIoVXJFwL3FFeqLBNBuAXbL72q
WnmESpn+bUM20wvfL6pjStjfSeigmx/HOaK60sdAV7pb+hoY3fD3tEn7ZBvmA7QjamRPsb2qbGdN
HICfBC/VZkTgX3bldHVDjdHKYO5hna6MJDC3w8ysloJ7cAJm/tH6hIMTx9hVncdgloJavMSxHhPz
KRgqC55WMJvMbDTWoSLBTjWRi9HzfPKYDFLauKM8mSH5Vq/1b5tUNY8tAjTHymaTSswAQI/+PWBw
iJjkbGwXjiRryLF61jrnMTC0Q2Tb3FJgzpgE3WAhmBt3FPyCTZ7ds5cf3AovX5MeA1NtdgHTgsFc
QkGgtmDXs6NsBZJxYv8GbRtv5hqhJ3Wr17YjsOqiYm5lVH2bGn6JxIJ7z/N3HQhKYt2Cq6JJ7BY0
JqJqbTgB6M1mNwf+18+94czDr9A1Po2BqZKqPVhnD10ujgl57K6RYhNh541ME+zgqF2GKifKQv5i
CHDCNLFZbbpkN1nF2cVWs2hMdKIaPhLMSBJIAf6MWXljWuOXUJymOjy5YGewhZG00cIV2edxCXtg
IRATthpxTFIcT+qJvizNvF4RB8UR+lNc312GgfyF5w3nvkBxzuI7X3NgEA6B6ozfi5LsRlUblFvl
w3oCizLoDrZNv1yJGvt2Bn9u4QeETtPSOZS2hZSA3xnKpPUxSNNbBjHTJ+hdgDl7h/Nbk3hK6zbA
8QSTLmAUp+kcdS2gmVMbAhpZM/0kBhfqZDhny1EPQG3yAPVTO95VpKbXY/VUd8ZO+sZ2Kg3S1OGG
N0BaHNM0Nc5uwtAu7OrqWk/1hp7leNPxsFvZZIfoVmghZbBW7aN6GULpyVviAORV5abr0kPiuVA2
AMMa1dmOOX5dzhiDF8G36BnzteJCAM1BY40jyFMMJYoOfw+HANurLK5NwtsS0BysfrGijfGKnHGZ
ROAe9RrMRWCIYyR9bOLhlwZNbaGZDIsatfqYcsa/E3nFzSSTR1gyOBadZDfDWT555ChYDOFRSwrM
KZHWnn0qDemhkaDzMDMOIewLfAxHS7bhxla6sGHYt8GYAHBHv8LE+PKAq67srCuUCrji8/fqJ2+B
tIbhRlcpStsV7aay61Wnt93ZgdOwqLRKLIcOVxS3xDa1+9+6y8BcorSzbak/sx7i7jDxekjjh07j
zAzQVjZ9MLTLcCKN2vXe3aCFn51wkVeb4NkuLVyJXfPgEnBaNQG961DDo0XtxdPCDMuNGclqX9rN
ZUzsrWMBpcMNbepsLHqbWyDLsRSJ2OUNvqM971WO/ms1uOk+rbz0kDcVED+dxeWcN9ss87+JvJEk
bdxoD8WQtsIaF+GT7FglC+RyZpjclaoZqqFCbvFjysf/X1CbVurLj2YA/ZBg4hlS9xMAnssQr39l
4k2It0I28jXx1Y0v7gzjy47891kv0dOKRRW3lJ0ADDY6OK25RLpicUlzBdsl7DwLzcCvB/tl503G
XT/HJXNB7EIdV2TFwLR+62inXGZO/stsBnbXWkNkTf+gfmVluN0WM4fAXw1Cy3Ee54isl8bzd6qj
TyxoWIqpyAztU+bRh2nogAQCMPYR26yOaBgv0X0XPI8ZoXuJX73LecM4jxXrSV8nM5G0ziey5ufJ
jM0abbDg8BBI0Jeaxuo2rvDNYaPfm7NHri+kmGLq4rcgsPkMPQN2b5xhzaEPmKo8IyFUGGfllzSZ
PlDevmKFvKimcjsyk0MLfSwib+loPIA8KrNc91nmFuXjmKpk4O/8PPtKYrDpevw9leKs1fprHbTf
nXUprPFWVgZM3JhVa1dMhy5lCFkk/q6K7ika+5UkBE11F3QYNoR1ZV9yFlkDZrTrRBp7MY/2m9YU
j7gWpWh/Ga3Aitxwx/ASH7vmXcJ2oIq5Q+egkFKM7w4GjVXJw+3QqrrtQkEwwLWZTW5vKwifekcw
228xHJL2DeeLDjhrYxOKXLk1sJAUfaJuBkSz7h5h6IQTbTlbOB3tVDyLWL+yt/isfJhi4XCmDJNm
Knpel76fQiIdiqPeMILGAEExWc+yqtKG/tBZD0Uv2p2nsxQKYwjQkVtoGJuDexrJZkC3KfXHHt7h
1zKGTYAx4RLrI3bkQGwMjQReiRVuHVAgt2pBPrIVMhbaQIG2SbWEiOnH9st4WHOLraZwnFZsRIgP
lzU8HFG8Bhk9liFGxjET2h0i75UmRvZEbr7qgh6kBpVnM6VEeolXqkYfjslw+CVoei5UyUxq5LXB
S+lI4JPEpyFpgdDuIFk/NNXUkb/MNOIvVM/n9nQVecI7GvjXbGUHO+9xg11mFLcaT+2mrliLgxZC
6c20De2kUWxM6xQdXRYfUFK7td3kXzw+k7WvFmZBWK15evkH0EsPBcUDQGzYekbOt4YHFws2DgGK
DerDUHVkWULzK6u5FLq82eONfpr1hK5Rfb66GbgSPcTYQqhowdjlVGl1fxBzvAb81+t1dkFU1hdZ
d5k7Z5MX2B+soNLp1HxrO3Exc9RBQ3eWqRm3p74U+dIZ1ZoIV2ikcCwTAm7RYU5N4645zPG4YlH0
gKPjWmbFkuJsPIJBEi3hugFrSzaOR8R4EM+z3eFl9ODz9/lnIzE2wgEwKJT6Mjy7W7PIpVSbGsmK
lwx+6C+Z8BhPivEtsqt3X6dfOGmLB3xm47nDO7FwIitbj+FXQ4q1c3cT7aGXKlDPOse+zUmx60tk
Gt+lgdg2vyMMwZzklmoesoMrcEfuEv8BQe8Eo8IQbwZoPt3MkfKK9ahhpmZY1OzQrFhPaPGSW5fp
GO4FfEiit9m+d4CpIlUTQSyBtuv5sfbGc+Hilxugs0hneEOh2sVwgzd6fiWdQGE44htBPps5AdPJ
+sksgXIYaU1hc/vaSfj9L4kT0qgQoZAQQ7WPccW9weKZgnWj27UGb4EIowdMZO7KgYWoyHjbOtpn
kL8MaYOBqLHerYiOEDcbqal3nTfdVC7GMUAfFDbcjSJftgVOjCZ1BVkardxkTtIAN277fQIRhW9H
AqCjygstjzecMOlDGGb2Xx2L6QVdACudVfTKi/291uq8fhoeCklHQtvo7HPZMcmcADrvMelDV8b3
w4y8Xvk//vzRfEMgpBrIPig0w+in+WnUqg1kLXlfOsOTcCYGhT4aDIARYsRgFY41yNVDhTMT0Snc
lDjRDhFpgRWKMbs0Z9xpsElPfa9vqBUcN447hIcyntkaEgHKf7UK7YkzH/3SDLcaG67NdHTC1j/4
IWsub3YoI3bvEzfBBVIRGJJZ9RmL5knTMFfEAVpXjRmujsR353AXNqgAAEdAo7Le8hZaCy93LNlP
xIDI54BZjZ3Om9EnNdV6KqnCT9/oD6lL72GER2bt6iQ8naC95REj6ATkhM8DuhmKdC8D/eCUaO1G
pWoC66KCp+avWmqE14Nnc3v08c6ByxQAGe5FtNOy+mgDFedNVtJkX0tv0e2GUJSXVPJ4cX16oRL7
aGWDt8rD+NDOOhSH0cLfBxOiSSEoAM1kVpLifVUOAX2W5r6j3CEfrGVtAVqKnKDZ2DVzTmz3XMft
MtV2Qy0kPcPeaWzRuIB8yGWusYUY1AMS0+mJndGe3cdl9GzcbFOHfSGKtzFTsiiU8tqx33MAyRCF
8TeDxfPC70fQCUZpnGC2ooBO2zwO1tnEUysb2Vz/TPHH0XFZc7EJLGlB0TjyFdL9umqZowNexkbO
ar8I6l1HWQXgIhf+CCtl+Kvq58WcYWX2nWexrgdnsUSNqPY1xDI3q36VIFTKGPEggybNx69OPqDP
OxB429ZjEhiZeXj1muTsmuLKMijeFy7ObD9kuMfGHL8JRpdNS9RlR98JwAFP3wO5fubqJYhGGwwM
KHcV4fXcdWny2NHwvvH7Yhe5BIKKSG4ar7U2lY4dI6oIWsjCJC2EC36Ln3dLIHEJ4cs/FC5BP8ye
Owzd8MEqeoNMfd6lDtUfbvEkLD3ZCK0HIREW44IVI+e2qrbh7DTX1v8eubcOoZOfW7+/KySwJujf
Pq4R95am3ktu0FaiDyz9Yb+ThkUVmR3gyj8X4M9Rpiblu+F5sbahGTE5Y/udSuDbQt8SXoyWTVw4
u5I5OEZ62CuTKJei4pIK448YsjlkAj/aNM81jQ+/fablAZYiAg2HqNWGHRqpFk5wykZ3vq/cUD3o
ot9smDhUGiu5mIKWE6ugqp4fbAbsW/i7as3D7cmvGMKO8iJ60n4C7y+QXl6uGqFhSL9QcMgld0Zb
rtOk+WpG57sp5YfrQ+wmKJPsKpcns98QW0YK3hmaBnQWX0Bt1A+Su4/mm/qhVXvNLHYhqbTREUpf
sQsm/SJ566z6eQMsHt0+0AnbhiCNmY4B2PWMdcfmctF2lbgwCObdLaF7pkiCi6H/nPsZ5oc9XF03
gF7mGCwQ8aisYEPUazl0G5HK25CWYgkyHkt74v+eSqgpsVGarIuYfGqvYx1CQmwIb+pT8jqZGbG4
kQePZ8bTGglZhTqfOhaYvUlvSp1BvjLb4kpN5apjIPPzpXhmKry8fvpvZeF09H6YIFyZ4zBEzcy1
GXThH/iDf7mpU0lStjA9/IauaUtsfH+VpOaBKhEbDg3OcqsDYkO0uOyHVZP3+VKzeBY0TgYLqjJu
Xm5sqzB7r4DukqmZ/jNNzlAVan9J6tsmcqQu0GN1WzED/vpRTN0xpIOLZdH03D1N7JePjkNXbp38
7jHoHViu/ZYBhAnNF+fOtLqTllovYVRd8dSGTB2a4fLva/H/L1xUTsNHUbJoDcL2f2y/istb9tX8
WAH+43//9T+b/+UUWL21b3/5j/UP1uG++6qnh6+mS9t/cBHUn/xXf/O//GtwCJdavT8pquo7/P1v
qh/hv//XUxR0/wRPpTJa/Z2/i/H63zhbSO7SkPqPqv4HE8L5m3RBvyD+SuAQaPX/ocTLv9kOSizq
PHWC1Krxtf6hxIOEcGydblTr77/777BTDcv9Z/2bkYglKLBGBNddmKxKpv2TDKtlhk4DW8JeqU2/
zdK870Pv0nnVS8aIG8AWRWMJorBzzSi8D2KQ2WblRxjcTnbhXbNRPdkmApMJC9ApQt4BNXQBqjNi
/yWA3qYUyHVyo1vNXeSwNmkJVesI5AvdBGqKolPb2ZsYnQvjvxzpPflu3YBeU2ttZea9ZjcC8Uuk
3HU2HMLonQ6G9zH9QdkEvxIoAJUbPc6SF4KZ8f0kMyUASptydN4EnTfsbHtsWAwQn8oU8IzS6Qc/
PbeNdfZboouhdstt7yZ9Qs59ZN0IxCHqM84pvWBapAx3ZistiD0JcCwkg+FmLxunfOgs45j57RUO
pofZEL+6jqRfOP2ZFeE39qBbpcn7qSXR1OEkJ6kgWuM3c89kYvcBeu1GduhCCHaHQ2KD5awgD8oR
SNKEByOBf5YZrNuJHkNcW/ygJ8uOqS+VGoEOoTm1+Q/b4KfLkgDxYkATdE+q603ThiOdgMTuA/0X
wjXBE754Ylv3gc+3tiXSqtHRaCa3s8WpNEsO3s8pmTloRuVvZa49ldAwwtBDtAk/o1oZQ2eLjQVf
xRyyd6Oz9h24pgW4SYR4s32ce7b7GqEBCWBx6YXtSxojm3HERrslQdnUDMhCaLfafIHLxYYunl5E
EqVrO05wguQUDcfZqa0YZ9OxQtWYT1GvTjS/0ak3gKfw7M7VNcumB6uNb31KDYXetSnb7mzx84MZ
dbYb9fym44hMawizvNBXroVxTWvFm8dsbE1UW2eWGDDXzruWfgx8iikza8SPTxEYONAM9IggGtYg
sthxsCWOOxgeJm6DBAoVQ/YSi9eEPESU9KIJYxnnQ4/dnWZXhnGLMQy/c4tCE4cBNWVRFKczBMEN
jy2685Zaad2qHMO8X6bLakw4WlHyHqj9qOtU35ZhUPqiu8SEUMua3LqEbfNSlt6T6f0eLG4amwAx
+M8MTn1REneba1xjMcPucGBjU1aMejn6JMXIBJgO9VeKUnjyh+qjj7ybBdlXYKCHyp3Z/EgkWbkU
6/GL4BvuhIKur6p9sRPvjhuurHT2sqxU1B3XdgnkP5uJVJjTvNW8BiPrJw3yJLxialK4/BtmWz4X
9wL5oRkMVg6jh5hLVzQuTnZ7HOWfa1Y9Y4qkOTfZfA6N7sAiYkuQC21izL9risLsxLnE8OKhDLKs
oUP8Hq2LWDt54cK61zqO6IyPlbt3X+veTUMeXuCK/Z1l/DRc794iuRBV3f+cwmHmBlRfQ/1R0BvM
+Zrgm/zrzkvZSUZ58/JDeS+9jIfFEL9nfgZaLf6u9A6LLeuopdMgM5XRRY4tnUQuZ6G39PtOXai6
4I7VHfN+mJ09z1FCmDMYQHutGAFejdCTGt3vqbGvja1d+pSkLl0oBxEux1eTNsKU3j8nt1iDO/dB
kXsbG1te7HPyg/A8EBlgs5qsh4gNZ2Hc179Q259xQwk08Pjb85uXqnzuws7B/YqiWatSLayyfKRc
XSuOdlPnLnFYUv+cagMH/WCXv8L+NvfMp+0R0IAXHp0i/o4l4EvR3JU2KWea4Mh557BPyTYKZxRL
KTFYToEBLADTZV9KsP9s7GhARXVM9LOEvbBQC3FWqMjFqTsuLJ3VYSDfa0veh2FSLruCKiedplH2
g2R+vsuCzwsgZlH12WHQ3Fsd27dp1hhlWb0SqsU9NFY+SKTBr7WtVQgpe9nT6rDIsKyrZ2gHwAiH
xFb9OrGi95xnjnTLF3VsLAO3d596t3igZAiZIB9uoZ59Ewc7JSQE1gPC26KWBPZgzFjs0qSsvWXB
xYgUc9MtF3XE4TqMJf9yUcwbjWCfSBo+ktV9OC06dgBFJeDVYdFs9kOGcCNMbNJMd2XNT+eU/O/A
dL9jAdnFHGjsyx6ToSHgPuKw0Nz8zL4CbI3LKllBBEfty23Ll6DkKnc1+6K3VPMYQETaQd4LbWAm
gqKaFtF3QXMbHX083slRkJJmLO+X+YpYMh9b+rduLNZlrmBm4bswxnb9cy1IXir1zKVrpAb5P88B
92jfTKfYMDepyUSxSEfkoKMsgq/JjD6JeawZZgnH1f+d2nO71hMAKGPRXnuDHXNkswIILPlQi3g/
EYiGtOTdWlpBDJPxVQVVRHAOsxSOJD8GPYiXyKu4J6fpxBHEB+wLXLyKBDxR34Y4Hry7nBdmu5ir
HHgeHPyf33Hi3mOIbez4nJ0ZH+K+QpHljJUTSwotpn4zX6a0G03CvambUdVF/Fyu+WTfEvGWo/3D
RC9ftMG+GGG/qm3jVeYhzGQYrnX4MdHk+MfpdET8/vOdxzK5hUG+8yMgsrq/x0F3kS1Xxhgkixb0
Xp4EH86j4zMtqQCd9/Xaj6xFhP8hpNzUZiHBPItTT8tKI6gqEaeh8nepK+9K/WxBGJ3NaiUNLjlL
P9WlhDOTP2mBXE2jz7BmetSi4itrLo1t7ByjXqsr/2dP6VqHQHrPPQJ4Z8TXRO3GiagsHAQuiK4c
6zhVP6ZDLU6y6BtEh+CzEfdIb+tez3bMbvjeOeWS7l464oxYTkCB6A4bu97KVlLaez8HNuDpG69s
qacxDiO1KWNOcoVSF7rMTEgxzFXEyPuEnWVlxLuI8NA067hraO3Tuu3IK7LstXVFHkFg5mJAsg4R
4pPiQAHYymLEPhigcQT62WAeVImT3eargh23xtJxHOnKpMe6nNqtB2ZB/f6k/+YfcOebnOaklLtG
N5g/gBmumwc9dvfU24OpIjWVvlmMDURonlUJR0s9cMY8zNKMA38SUZJSSBJhibkK0B+AB6/911Bn
uAyuCQF4VVVU+dCKin1xyTAQhej34HP0IVoyr147F/c8kwkrHG3djfzRgQhEhMPdgiFQUJXs873K
Zkurk0ynXZDRJ+Rn90XNHY1DEXLlQ9XUCCHJrseWNRaATWPqTT3gmhpA/7x7ANFLOkPVsHNUK2fP
l11WQhyqXj/6jbZWh48cYiV8wlrTYxA/mkP0WnUbr073wLh31Qx1NrToLk53KXVXg16tXQuGRieP
VlmtG+iMvevs05GuyF6Cgvd3BoTDYuKCmM0zVeYnH9pnCwO7JCEljqhNyx75AkojptINtvkPAhvL
XNB5rumb1jNXpCk2hSAj6fNSlNZl6ipaVuxzWtC4iFhvOQ90mhyb2dvHurbrWg0BTjX3NdseyaGH
d1RZZ/BLW5rp1aEh6L7KBnkJbW1Hv8PBCpL7wBJHRhmniOpajlbvsM8IxNlOHUS3+J4G2PfGuacd
D54bMevQlecC0cx0yKJEuf5oD8GMgah4iJXLn/M5LKL6aXLLtzrPKCllwMbKM5noLq1pMnXnN1oo
HjI/eR7Selq7gXcu6E9CTk62deAuRdGBae0fkxmJntqnn2rRp9YaqFzjNl+5RU/7sByuyTB/M+8n
zrfAWGuqWWy4TSeT0GPWUPwbQEsvucQCtwKnPYEDMdBDeBmzsu7WREKpAvTqlRv4DabiE8RNHtid
trCcbhnHAdWpFQ9IokY0h1kvk+SW+HA9rJWRG25ZW9zTPEj9a84Xm/qcNRELK4zLV2kYT0OAuYeZ
HhuxhOiprcfbiWjyanL0ve87Nxie9io0kn1rUWM/2tcoBAf0QxUjAr6iIRVryppkymqwzHxt1flK
c0YofJEPOzzulAuJkJ89r4whu6Rd9swrnUFxUW4Hg7cyI86FZ32XOkM+PMi4lLwYenjV7NpyLBlY
9TemsBDWzDFamb3x6HRDdRppOF/EvbgmqcX+cwjuYoPVQls+JzY2qCLDEFDBDEftNvs7noT7HDa8
3ddEZYc8vqaa/RL00YmG4e5A37q9tKfhkqT0d7Eqx+XRosyV67nvXiGajhvKukheBvRpqqCoioxm
XvoQqhCp+cyewmJSGTxPKmQ6qLgplm3YYttaxVBLFUiF4spelohqRVYVPYelq0ZMSdY7g/HWSKrV
Jt1KYlY7EssgpIf4LOllsl2wJ0jUvO2KgyAjK23zkKjQrJAkvG1LPDule6wBAe/t3D0HPjpnV8EI
T0jf2iqGK8RFqliuECzoTZD7yzwjwjXpHFDnpZ3JxmmV8znCNiY9qj3ZIOexVLy6cXuxJ1C4dhQZ
uMNSvEX+pSArrKvQcEZ6eFIx4tEwqRoUW0C93Yrk8L4lccxmnu0hNydJZJhDKJQR7leGh7BIyCsz
bEP0shxW73MG+s3BBE+6uSflTCAFz68KPtNm/WmpKLTgdOA4Lo++iklHU/eeT96+NeeR/QxR6olM
daXC1TrqSKMbUHpV8Hpqs9el4aEEgRkIiEeTMupQGYxe7voM8qOKcLsRxWo5L7s89iLutxxQEcAT
ECtkv8mABxZh8IJU+BgYW731nqhsaZaOfd8hNi5bFSTvjeI1rsTBUBHzxPGgW/q/pQqfZyqGnuji
XabkDs1gWAFDU/ZunOmFiq+zgy53CSykM6rHxU29kDtwfAH39QJB4GfR06/cRwFfgEiBr7pkfDp5
CcatXVmSpMRyJPTY3ueaVHXG7O00BzpSWKDxkfNr9fpTs+QmLIqC9hBeLRrIxcpk6VWAHAKoc3L0
W9857SlOqcPTBiAveNICaBSe++CblCEAbP4ssulN+sUHhmvWXrytajlyWsaJp04p931srhJDRMfZ
TS+WR9VFETil+j53UbovwGdFMg+w6OCA+XJ9YlcARX1srOcMDKBF4t21HjukiCEszBN1UycuY7lM
Qts8NY7u4Mp3wdBV6dKovfUoMVRjeCV4TFHiQotFh4SYMbB1k9sYpA+w0u1tYV2lf2WJ2i/R2N/z
rjbW9Iz2CyxRzYIxV71MB/na+5mDhxrI+RC7O92Pfwf4SqSZfSIO7QY0uV2cH02HBivag3zFjmr7
lwJ2CRxKSPwpxndQxmVwH9cMXtzUWsNQuKPf5j4x02ZV2D2YMXZBUZ1Um1YrNmRe2yNLdm/Zieqj
dSjYHOr26lvRXvDDLjwhCWCI994c2KZBAWf4SxI+LbVl4WqvkP3xxFZxhJ2he0pbYuQehvBKj+9R
RtmsVLS5Gv5nBJSa7V6RrjpL/vaKAv8/tFRytDFlHy2ekJR5FltH8rsJgKOePo4RDZ9dj7OiCJjd
HKcXageFGzHeqLqyPmarvTOs4Jv+cr6Rm75iuMdSAjxW73+ZU7tDxTlnDuXiWf5StSPUxvBqi8dq
8JiepcDujeSm9eKhbHnr5DX3X6lRYwyX06H07ZMdpb1mFgq1df4AqjDhr6GCWwUgS2p98XdsUPVT
jAfgaLPZvtlJgaBNjZC0KYJimYYrIOSrWjnlmrUtXl0DzbKdECJZ0xxJAz439Ksg/D/5AJIW7IBj
1RizcUw2hJUswWB0SLO9yAFWexhLuuGXq+MMmjpB0C8kmJICiWpyTIJJYa7Knt3VnDi/gC/cM1O5
A2T/huhCZi+KtLXJsunTNeGUTJhal2K07ygEotQgOEsY8uhUCU11eVKdknAg0ZzUWEvDXT63aEaS
NIpm8dqSEuNIWG8mvLUrrQ69LUYfEvIb0jAwqDJWzIaVfGsGdeZd7ABMGvX5ZI3uYX4yAlI2bMFY
UXHng6Eg0N7e5R37pTi+ZZa1IlnLcngIr/zCXnS0TzaFDU/ICH+HRQ+mfQzOvYXK37BgClLnAzNu
tOli/DfT9DgN+q/K6SYemOmqmXhPTgkztFqmR8MqTxlITKiXJgh5s7j3gHFo8lTLIFkBl9/z4Gbq
qYg1lWQFXxj8JGVIgHIeok1g0bDdwGE0GsC2NrZJ32UvGtSEIufYZO8LhQwxtfbBrhZXykPupYH1
y2B4e/A0su95dA1KSSRVGfNK/4l1HQ0lGuNrK34Y6uAYpeZK40tJgwWaLV2smNhkqFpat717dfI3
f+RZEQOKcWr3wBIePBPBmV0a71UbynAPly9f+9LCcqUYsy73ES72ymXwRzvfHd6Aryki8gwg58VK
FEdxoAintj/8TP9wyyzE6EkU1dHt30hpeAjA65KdsB+p61p7ffTZ6dkrhVKkNVBbl4Thbuw3Hyo2
UJs2ao/2sEyxnu+5z8A+Fi3dMJWZbblikdt85p15P9zTqDIsy9p8FslI3YH6V0gRS4jLKQse0oCK
HHfE3NpyqoZMPgwRW64sN727SbRc5q0nd5LJXsCi8yAj88NuC21FU8SjbvPJ/F6eTVfEFydI71BZ
C9L5g7PBw2SSncWN080ahJQC8sooKEcsjqY53gUN0rfpaz3Dg+pmmiK4aHAk4LbjY8EIigKOU3YV
STlsfYjSEqZY0fFKpGKS5MXUrElcEG515bEcuN1AcS3pr92GkH2mqKM/GZiMBnQ9L/uVZRHJz8z3
wvgANcOTtMOhupoErkyDuWntoLgOBQ6TpB/6DdnADv+j/mSwabByBkD6gJO194U8AeJ48uwe7lEr
Np6HG6028C7WfXE/tv0ZQ0L8qwzPSRmJpVm7kD390FsFYX6hPRVj4Xhtc9qxNBBOCyp/CASPDr1h
PTrBTFjtEclzGfCXF56aBhWZUgOTk0HfAF2TWk9/A+YgmLgPZpBte30gUEA+7Mhs5s4wWuZq2OcA
Cjiv1CtXmyw4VZw+rCBJcbKN0j1XfU3gbuovWtmpaQJt82bu4ZFzvyreqmqIxud7x7PCjHesP63o
TQ30aWd6UcMkv7QO6P9Lq8qZjwUUdDag7McuPcVq+6eanKaWgVBs4OBNe+Y4TnhJM3wZPxOUAsKj
7tLqlNjGPZGxV2LI/1m885+zjbqLforfTjhEO1GU/inb2Po0t8yzpbxlJmWTvPEicCpFbtALjJUh
FP8XgeX/L0VSwsT/57xykb2/1Z9/7ZhkcKL+1t9lUpLJwvAENHVPmpwslMg/hFL3bzCE+McU2JhM
17U5y//ILNt/Qyjnr1mO6Tl0SnKC/6GUKhHVpXXCMKHxqy/9bymlfK4/C/K6wfexpeqzdFzLRM79
q05aWBlOZg9/Ods6FAbrlUwKjt9gIGURsLonpA8IjU1vkgb94kIPZfDVVNhu/yQt/2/yyuKPYOyf
rQHItIZFRJvArqeys/QF/FmxDcDJViXjCVqG5MAEdDYOOUuJYYLT0rl6sZaC0UbgB4emIP7Kyphy
uaNe6fdVW+11Rf2qUlgaVQtwtdbIX3LrhcRSA0ZUPGG8zx54GG9ANDoHc4ijyGLsY3etYo0l2REj
Rr0qdVRRR8tPbZi1hz6s7xohPyXAsoEF50pjw6gyXXQBScS0AXoASgwoA+NjBHxWAkDzalV9yMNc
kdF0xUhrf2hp03cEPC0BohbYYb3QZ2stwasNYNb0INzp2B1nPTuEOWAYxWOzAbP5ANoanQNQg2wz
FbvNT7sLhLcnjDq3hHc2895d4vEn4MDStpIdO8WBA8elqOoSkzB4nhFYXK+ocRX4uJxxIe+o+krh
1iLP80sdqC14PjbbRmE04/cclvxyVowOqj2JpKUGXz3SoRBuUptcIeYOyPLM+4iM/0/2zms3cmbN
sk/EBr25Te+VSqWUkm4IlUoig94F3dPPiupuYGaAGWDu5+L8p4yqMktJMj6z99qAkez8N5bbQKD6
FAYOMNVvkRQBEQ+A0Agij/ou3BLSeyeRDNeJK1+ieMbY1Ve0dlq7mGhTBSBW5lfYHUM2oiE4Prv7
NWfaNF9x+npF7KtsjwFQSJ1pieozb/qXJAqPyZx/VRLtTxNq+aJmdkry8FukmIAYNFyKex1JKtWX
np97xQ+0u/RRARRsx1tHetlKJ2E+9vHR6drMA7WGQpgpHqGo8q0Op0W2d5KjtvCD2pUZQvXwN4Xi
GbYmhKMUxCFNJv9yhnGZyGMY4q8Wi8x1NgLBVpnSVWaQM1eYp86HBIuFakEKVIAqqFBoRcVYnFNr
7yvoosD+UY0SN6YiMjaKzUjUeKtQjYrZOOMzMhXFsVE8x0aRHQd7BA8O6rHg33c0beo89BXgEMN4
2LjotAHohWeMHvuSMKRFCUDSBSRpOSxJTMiSOYafXp9vTQqJazKdCaEbutoCICWBXx0eIXYXBFyX
xwQtrP6PXwnIkl08hZpiW1LA35yw3+hALw1Fv8S0e8jAYc5T/zpF4d/MJjSmn69mWlgb9pKAf0Fp
coJRBsGVXFmKswmCiiVz1IzbqL+misVJoYhAzI6ehIz2Lui3bRHMT7zldJFFJiljiurZKr6nBujz
n92pjkKGG9VbkAcXjbt49KbpmLKY43ZgQwLNcc//zbo1b8PRgCjaf6VFgd0S0fGomKOWfck7GKTt
IPArdGxPyi8POsxmTJ1tlmMeKYVR7ro0PNoG0j5jWgiARop0OivmKWXcmakRa8zGPFpRvWAj9gCh
s64ULzVW5FRrli+WYqm6iqqKFP/MQva7QTOhHgI8Id41ipllZYXZEm8YEwzeih51+J5Y8fstm+Mu
6ux9oJiuMgXVRYcKyghHnuK+Gl6AZVd0sGA9sp4IbrsmyesMymVuoqd4myqCbA9KFpYTvrH2hdGb
XKbwDle4VF4KG/6sAYg2UERaFHuspmHURsBqgwpqre05m7kkPW10CTI3G4SsuGOCf6xboLeVot9G
YHBhgj2Ts04zi5cjo6jteZVBkXNDELqDYunmhvNAiPg6lujI49nZ+SKnqJ5jlIXgldOaIUY0nyFQ
DRdvZZJnp7i9piL4NsBr11rBTDUC70vLxbkF8DdX5F+moOGmYdsEEvgvMlh4RmCCQ3DBUnGDe0UQ
Zl3TV5++4gqLP42iDKPzKQoFrzaEu+1zNnhsrTdxxoURNflTY8fFKRHjUXPSfV4wuq77GGpHPu/b
LHiOx+EBNOzhjiwLgolMZpedwkjP2tWIfJMDTSrNHtTkumW+gQp9WLC8ICkx6PCIoEqOEPDRzzpY
0KLn1s6Emj3BEUaC0brjl+bhPmzTfmMwBAYB/6vX8JwnwM61IjzrkdLBhK91bZxFR0QWKGhPMaGx
Ta4H1z0xd46YVcONLhRB2u+iR+B6197Q3prkzQE0zRh56+r1rmOTrpEugMYT7DGjP6wI3mR+TUz1
PcNd8iR/C1lKKZ51WzN+0C0czzwankyNtXDde3e0FXeyU1ARA8YGIfEiAmEc/JhZC0LE3zEeV6hT
r3MEc5hTXTtjfTlXiriNMYhs5g68v/aWkuJMpd0AlWTI3DIt8RCSvmUFzH2eb7C8W/EosvQYAfnG
c/auu1C/32IzheCmWOCzooLD5SZ8woCFoPB3pgs73NXeo5QLDB74nUiSaRkgXogVb7z9Rx4HQY6Y
BrMWUPJC0cmLynuOA5yr4bOFDKhXEHNLzsvC6N968Ob64CCsHP1pGXnZu6zm/sBSBp6VzhOmHhmG
K1A6GD2SdDUsY+HJbmCpe0DV+4zuDYmoqaOgzQLvRdEbFIXdyk+WQTlWf4a4XxMPVjv+6Y3rp95a
OHDczeHvGB3wBcZXvdjqTobyJy//lgp+O5TOS4HBTFdkeHu2ibSjNEIXCl50YA8n4Kjpr3HWv1Zq
hBqPXszai6dVW0fNpmIOIUgK2Mbjd+4U8O874OQjceFDI3h2ozIxDLtcZ/n0PLJvWDiK8wCm6r12
eMeYgy+lkdVPUgVrxsSTUcqkDCETRZ0xo41BVuAiQKewHGXDtxoTUcXqYzlM1YsWkVuRtMkf3S4u
HWRjNim/Rk5ALLJjbZnFQcQaOMapVLZQGZuj3dloyWrCmaJUO1hRMu5ii7RHwDivutsDBEvOUuMl
4AA4i6ka5nvYiHpjphp28mmnse8N5eRdGt0kJho6osmZSSpqyxHvDevZND7/jTYQzpko4VFsA9/H
/ZeONyM0nmRp/cSUy1NZvElDCemKT2setk5eDuetMdnu3dcJTgL3Q+QSeCs53VFaIyP01gG6Z59w
J0Le/mqgL1Kpf7E7VYYphn/Cn1A5CzJ/s/JC/VUm5kclsuvk1B+YEIxVzmeHjXtXoF9b2617IkGP
R0tMglWpqIJeeaJnRkfbmxvTYXYg0mHXTu6pib2/gTALfGFMPJBUwUbfuCODrkhzER3oBJ7m+IX9
Ie8hWGhvqDP2tSkmDDA0nClDGWFMt2mg1JaVKTfSldrBjru3nEPR0lG42Sg4zClB5dyWb4nL+QdD
+EAZuEfFBK0RdG+eRQ3ZQYLzeXwumlFfWrzpnn+TqQ+450Kk1vp3VbKC6EpgQyg3sNlUT5yhsJmr
RAfYzx1BNrnB1qXQ3pkQMVRwCY+1A4pL9uJYh+wFVxuH7rRr8PvuYFxcRhOzf2bUyBhIzEtwIrhI
4YsgYe2bJJgvgpGY6r2E+bjstJTvDhIsV++Ip0CTjgU72rUOVYdsmL0ZGbI34ykNiHGwx/ZM7/Tt
Iw+pq7Lm1LSvsvTxVIiC/rxLP926PHjMaTdxbYmN2cEl7YZnq0t/G9Dfg7mpeV/jrMerPiXbfioF
tzyT48kFSRkaiGyGzYgbx5GXQKsujhLaBeRnlBiC6im6UlI8azHjU+AVzABVgFEQnP2eLQU13i7B
fbTIQFqMyD1H41RoJ2E39yFOL5ECW8qoe9TJuI/thrBZF5ZLdgnj/GS43UHD0WHpwz7lJIyFs+sR
wCRO+k2g5y7d48fAnT5FGC3rbW70j6poD6VRnCZzeudoyfmh02S/pdnfErd6zHX+CSvhm2qM0pSL
AbH5HFxtfF56g22tkW+EY1T+3dZ5gGYVIximZfes3kIdfY4nfk64229hgLDi1HI8/+4b4d0q/Ds4
QGQE1hGz2bXIuAJmqB8ct8m3N9VnkQbbrCjxXzK3HMfNUGxdX3xLUGPg9LLLrADNTKXWluw/UlPb
NlnzRvDcTvr554hQwo7kTYTavU0P45RszGC8sQVkZ/jFouIQ4k1JDARfxQg3kyn4SkXQ6Wg7i8L+
zOeFlq9F0L/5I/rOWWdWizCyt4qTVXv3psyvmhU/2uAEUGilXq0rxO+QJN+tpd2bWB5mOyEDCm1h
Xl3jun8U9ElO+mTt3D5/cZGeES7RUlVyZPoSFgfSecD9v0InvkSlhoTSwnTX3zy/O3hsTfA6kgzs
7pR6uAiqLfkOj9RAaeiIi8cRUuvZZxQ3W7XgTGpvC4jwYqlQF/UmXONga+1Vx+S6sLz66oz9rRjz
a1lWJBWodq2+ULmciHaBfdQ/ZC++cRq+DnF9SiYOt7TD58d77ofHxNKCzK/sEgSI28jvJtxS5Kui
p0gILSTK05RdZMt3gomhE4ZoH/SLEyNo8PrgbsSUc5LmDYPsoeX96lH2G4/HociuiZfB4AmU8zBU
jkPx62XDTb3UqPE7IHSE5l+HFopZePbc8OXfH/j3fsIaDn+m9beu0Si4v8wqu6i/eRTDQ1pkqguf
YjSEvTtDVkW7aiTzldwxsKrMkV3eT90iK0jHB09jbEE6W+9+AdC3wpiCJLh32IHIQxJLpXNdOXZw
D/Tiahs7wLaHiDurdPHc8FS+G2b46Mh0UxdrH5WnRIpf9KFnHbRSrlzGujd+QQRBEGijhKH5Gayc
7/S4n4t5N6bQIs3K+TQFS7aIfnpwSO2JKnmWOFoZiOIf6if3C23gniYmoLVLtZXtDzAf2KejM462
leYf0hYoBofurWTAsZLW38YJnaPWUl02/XslQjXkv7SZvqYRfe7M7iM2MNebLXTtSPVyOrCfgTZ9
Mltn23jjLbPJ5OPxccukoDwn0WEKOTjIhKVDSq40f5YaXzzYjsEvT0IirVPC4qLKWQ9DdsdDmZU4
uNg5fdZQuqJs+prG4dLO6LYGBwDfNLFDcdatw8kwVFgrWzpe2yRmp/V9OHXLCXdwgHRTDAfgUgQv
ATfF/EOeGK9wc9LcXw/4kTFTKQmU++4is2dpO3/NrW4zE3dWrT/tQsqEtYgVyct0vmtR7Jwhnvah
CegM1YxceBNNYsxCldsj2kwdLVAZdFszJcNe0ciLN0X+4dyzCoSWZWbhkxIVyiv0jsTW6y+MwdkU
lVTzBRXUWMYIiT3tM/Vnfe0TCYigHVsTovcrIFbO38L9iciLU5/y3hXNFkRyDn5jhWmUbQ4yo2Xh
MCeGReDvYAhu9LnPbom0lo3m/+B3rQ6ZWbP6o2EAIeoDpvlNjfnLtpGvsCPam/hhVmpiVOekHhMJ
jcfKOoRu+wegAfmV5jqPCVicaAFgoxMRNHkcV+QMi6Vo40/fZRKfmsTa+rFiNUNQ9z0S29y0k9cg
yEhQnHcFjVnVoksdRD+sCzh6CJ2anT7HuACgCSLYzTaT1cAcdKKVj1l2mc19em5tiBuB6P/oAwUL
zZMd13DFZvvagmrou7pelbk6U734rxf1W/U/0NIHr6A0cU3bPyqAv0jTbzALPnJpFqGtCwABHO4J
2dVTSl5XmnHgZ9nFr4C6isLnThwAZXvZDRASZ9W6wwqzSrXWXifGNfD4kN0SzirfaHYHVorFrIEd
NmhGduTyhn2SRcc4yidCrjs43Em59OaKbBSLzEY5qRbOq1jp0Cnpva9A2vWhn0dUjQmP7rq2frjQ
oJjJTYLCra1wQTMfbGqvPSWF+5zOhF/nmdTPtTFAJeBAH1ztiktaPNWDexDkmQHHKBHJhbu2Hx9R
bKds02NiDoLmEBsGP6jGr6AlShTdcbMVwY/VSk73EXIXfVmXYfwlRR7LnMgJ9PGNaxvwdRQgYKlY
FFdOf4Afe45Tb1g6Mnz2x/IhMmKxQtZEK0Buc89t4oe4ikFi07jUK99gg+3zqKl8ia8TzxEcawCO
mqxIDgcPEZJmUxvSx1oPs6lXfB6md+4qd/3+oLJiUv2NYOldIziTk4LVU+ciueqxuhAURC1HLkVP
6Y6gRtiDtRxoSjFhNp9WHPirKUifmMHjnamL+mAbODB4cJp+vTf7/E9Ut48CMvJGl5WHuAbOY28R
jDnB+Jg6gWtBLrnawjXlQ7TEgrIecJl/0cF0NPxBs+aiopHpyr3N2n05DsbFnHhg91N9ifPg1TEj
uUfQuRq88I/Xyn3FYhefNBf8oPuMYCIOH/w/seJt0BhTLC583y6OHQ9o+qq/vaW0qS19lym35lCY
W/QCK9Mw0efM48pkGr1Ieci0RXmGXnysc1TuumYX+IihGWgIk+3Yx9iURiv2WtUm0gvr1LVFsbaa
6qfsiueyQ7zghfYx8YoPjRnPthLzR6n5Lt8zDNoJC+5QfWxmCxIvgrUmmpvmmDMzTYOxS4uN2tan
57yKYdM7JY8By16bOXMaz96Rb4OBticTLlH6dUGcyMTefBkdU2n4O1oPbCyK8t8YMdguBdurv1LT
AGHX9fliLNBr5NDbxAxdrKuK4RjNPVEHw0tIgiel7PRmzc60brRnXASfk2c9M2yZj+TwpZuw5Shy
Z75HwsqN1WyTb0TMw9b0Qxio9ndqOsNzpbmvlDDWUZv7F715F3Z0QQLsMXS0AKQ1/cMqtHDjZ41Y
QbOkP5e0ybHBQ0mHnqGTxrOG7LGp5XQZYehckHUwlpvqA/JnII6lHq9ZLLEDTR6IuW24AwQjZKPJ
umOwYoZdauqpx4xyp0s2xgOi1uDYeBwGAwFAWxatRFiafJQyM47RQNeY6+DWJlROUV6WC+Bi2PN7
OtK8haPRjp9NUb4EvHMmiTk0H6tl4OzA73tnwD2tox2BrAhs17Lr7rohjEtMQoiZT2LnWPGrgCK6
cOzO2jBAQhExkCJuW2s885va1I5TVWN7tt1b2bXTuh7+zCyD1jH+J7bxBacJnnopmfQm3NFgYSbL
bm5WMi6AKGBHqEJusYa9begPr6KpUNJoeABGIys2WC4YeuSK8GV1KDSCc4yCeDX10QsqOeuYdV+c
TN7JaLC2hs1mDsd9O7YktRRBvSbK6DLHWKsqJzq4Ei9LVLSg4avoIBDrZcrVOyT1RyXbN7vh2MmY
S7R5Ijd+2zwxMAQ4T9QZz9Rq2wr5HvaxsSs1bFBs4A+Wqah7UFnKfrB5iJvaenakeJGee/BR/40s
vigQvKOoPyTN50Ha/beTJT8ys7hjAmSLzQijJ2PlLlp8uiV5S6OdrYNM/8kG81aCokHbbo6Kr/5U
dMkfegK5yWtMYdvM9hXlryaaoKRkZf2yrAcNBYqdELUm09cyYXNRZrAmiDxEb9tQOYlZcgt00VkX
GUYUhBhePYHpgKDSZaaz64rgmsTDUgJwYt7QA3uLHGedjMCPPC8el6i+t0wsPWJeLeQoLl8wcLY0
wJMXNQ1ZNdJJgH6sAWQUn8paJCmSkSfiO3H777otUyTwKFnwn58rbdOW+ack9YsEMxpYSn1VDbta
ey6TltF0sE1QSS1Qdm7dxP6VmYk8FMxy5jFCN11eFM7CemzEWtPmn8DAWFE0+t8QRYpbMevx7Hqp
QwBcsbvyFrWLRj1z2gOWzQHHxhRsw14J/OOuILpb8XQqqnrUgXANE7V7rOS26edyb3bmew4pkPE1
VjPD+ha90HaWeKEAgqWSjG+J7v+tWBSgvzC8tY0KHE0YTH/z5rvMQj1MZuBNjeXUzWhHp2C6TM09
qS9WyzUoI+4K8r8smjRTWRcKqr7hzzi3l27S0GYOSYxknTFJQeAI8a+U9iF+AMoXNp09Djujew5r
wETS9FcO0Daqq0tVOPpRRwxk0n97Fb2Haxpn/u2/LQhDcDvpkwtYdDkDEkV9silChG765Hw6FKOV
EYvPMT/VrTESzffByuQ2s/dBQSEfIk4//TG59J683e04/FENrei+0xpkqqIKlbxd+k2N9FxcbawV
SrSN7jJLqBrGSfzaRnibunBjziTSZGAmzPKETW9n6O1B9c0AEfaVXjKrFlD0qitukYtLnlTfZ99h
Evx1BMMHLzsPiKwnnEaNad/DqWOfq1W7PvSGg5M7oIjK+cNtgGY4OUJqA6ZSofH88hPAyAM5ronF
g9Vko9poP5NlvvWxZm5Cu8BXgG4GmZNDJtA4U4HX6KbnM+rDcKFJ7iFu+884bHZRxrWLRq0t94mZ
tPgwNLo/lqCkP6fhZC11v6O2M6YvqVf6QfrFV2/rOuGChMdUYfozGhXJ7DFCrHn6Ho0JdysO30x7
8Q5ZIuDMYRYrEXYyVb1qcc4aurp2YIAs3BvCZ7SiwXsZbl2m3U0jv9bImeKaSUPE1BjaGuTktd+G
d8Cjv7UsPuMhO5WOvBVhe4sIlUjSkz+xcmpF+Zn41g5UKkNdpo9G+PGft5rQmocoo++S8jGkYRsZ
zxIj/omH8vMfDZzMNLUA1aVzL5EPLQLDu2PFEdZHUcFhdvgLHb98hZ5zm/x4HxAY6/r8nQkFiQoy
VkMjpkNkvbeHUH+gE1/FDTo1d1wNdn9rJY8iddP6RkL9Vmxc9lTqxyUnNJY48c0zd+lUMYqmnFAB
+AYVm87YfDGH/uGii8VzscbytvU0WgdPXUXqi0ZQdo7r3oxZPgZZnFKDb0PPdQa7agMzl9Hhbzx0
D6hwt1lT2dGyf2g6wexExspxPrQ86USeXw2fvp9PxCDCJ5oZpfHvICiXftje6ozZuhR5rcjib71P
LiHDk7Bw7pbZPbKYEm4qrqh5V87EsOTflU8KEmSHlxojUo5zMtSYCrQHGITkbPOKOtw2y4r2OUhy
rMDOzmZQxlLrV7dw1drNLwKKSxdqLzqhUIyadKd/RKF/l3P+7y4qte7UAirGZHmvYpZrqfwZK8oF
GrWjyk0vMiIUTIOaAjVohWiaJsUaql8bLWIP5nL2smkjK/Z4uQl7g6rM1tBi4Ab4aIISe6PjbWrH
xBszaveZuEQuY7Zn0fQ7R91fKDVrHv/YT/xn0haRF1Ss771JO0r9NzT1N6eP8IdAm5sHaHyOZQNC
LdBlkrVHY14+iI+gB3LYjXA3HJDjfs6Jhn1kqn+7tnouE5alTs7NEU+IHwse4rSRzBsZ3+0cF0N8
mehUOUSQJZGSk1YE3tqnEBE2D8gC0FFQLh3elud7K73n++EovV8FhJQpT3ePWZrkjnXT0o6/lG97
kmIf1foPI8qTt2LS3mY8Z1xTBLjpTGgqAyaYLn8rd34vfXI3fItEaPwip6HKr0Up92XGGD7IPOr9
+Uxk2ZtrMVCRk7wQwMKWhOGYxuZ0XecoWe3Z31lawsdWoEodZ3NpMK8D11aijgDgyGCADHX/o8q5
mvqWzJLgIxEPpE3OqobnuSCZ4eDbhOGQ96WXzr6qte2Yxhc/nTdRhxI2n7XmUI8jhLyCGUA+fjVd
e2qy5A3WNPUthIhd5Ppn5OM8xNI3XQIwytrpla0xoISIDlX+5iQEjZhHMtTQidVvRO6S79K+OqNx
dEeEkblZfEh8L0q/mjGC78aQlEHBakpUsLU6Rjk6FFr8D9NXC2RUz2iJa2Zs0vst+mCF3FSsgqDb
TSZxr224RPt9shV+y5/7baqD6wqwPQQe+bstoV1h4r2KAmk9/nhuTbT1aJ+cW+PA5c7oeBn0aeaH
qTHAkRwHPWvMjIgiT1taolhXYDaLBO8FfRFLverk9kp8XjqHnJ9kv5ou9SWt7L0TMSmdqL/rEv8B
kTVggvCNwEbLzOZsThaG2WWYMOxNvb+dlHyo3MV+QT74rAs2EVF6JwL3CyuAZcl3LQYWR/4NOocJ
If6CVCFszgbTO1njNPADcpfj+A8Dw7NZchLaEBBAA4DYo2ayMF8VrDYWTaXmZi3/KWuNS9S7zh6q
UsQRaDQG61BiiG1D45oymAl141EMeE4IP4Uk36b4J4Ps4pGIY7vJ3e6zt8ZKHlOTxhsvSy+VeLXD
CCmmfk9aeOwDRq2Ko9ONsCJRZCxKiLkkVKMHSAKbvrZPgyd/EtOhqvXvkVUjSea8bL5BqLX2h2LT
jeURpKRBMEXsgbZkjeBmeLtquEOAxthW0XtTz3XlH1d7gqOI4wXLCoM3Z0KV9OUOb12OIyd6iQ0A
al0Q7XuPeWXAGb/W3WfSCZdVKF/aIPo08kwg8MFuYsTjazhiLRBuYCum02aey9ssfBtAO72YAZaP
HALGJDjhJnZ5ZA/jwQdovexblqKhqy30mxMHkucFD8wpx2IR+TsgN7AmswLqKWYWh1MfAxydgSZf
ZmXtKVON6FKXsnUypvwQFQTWmni9KKAQ4EPu8xz2xFhwwNQP2Mm5FOppbBd548h96HZPeliOG0dF
2mTYpkYmQJtBMuyf+qaHEBpfSXOMj4h4NkHdMpLxHyJwYHKLyNtIrd2ZLt3izNoCwN9NNmiR0Tct
k31uO0u0x/al5olEJvz3MHK59FL76Dr9060L9oQ7Z/ocJUOJ3My+BG24k5GWJULrMKjYESbU2Yom
8+RaNlIoMglc7aMmacFJ1Ho105+0XPtNSmsnR+vHreds31rTqxfEaw5KV+9fCKkTG9x/KWxP8dPL
1CW/1scli+SqxShen/2B0FGVsJA2TARpYQg5oklp02fWvGfW+ddUIO7L7Pyjs3GFxFK+qPIoZ8Rr
GccuKJ5NS8Kj5fDpqbZEXx+jELd7VGCi44Eb9/N7ElvDWtKmLdohfzKatjnGiXGrWOpIDI9saMHU
ahy7s2We2jiBIyV0BmK4+Cq9+5nTt9bUcOEEHE96v/dzTRxngdow9zwGoNxjo1/Akk/ZdCt3z8Bv
Ip+xP0erPJlmTEqH4Lkw2IyjmParXKSFNvD0YhCC9bo4zhpHJaTOfdRwEQIEXnQdF2GRR58MOs5Q
/XRyV6c9jjncGYEgvSVRw+WJiFuOoSXZZX/LNHUWtU/e2yzuAIFx3RMAvrJGq2d6g/QtRmJQUzz4
KhB1bDONO7p3NqTxEgeoglPdmSF0Q5aqRiZaibNUdxtjV5G26vApTSp+FZXGh2bhdfn/uKd/0Kj7
/z15yYTZASPp/5y8dP5qvuOf/zl66b/+yH/JmK3/CFAcu4CdXNe2dBd57n/KmA3zPwzf4Tdsl5HZ
f5Kg/lvGzB9yA8v1AmJhHE+3eAf/LWM2/8P18X/907Dbvm35/y8yZgTJ/6uO2TSgPfHqum3rhmlY
9v+mY849Fg2FoAmT6K2JZMs+0gBwdEBoSArouKsyzo0QbrtdBOfZLt+HHod9RAtfu8kX1gEfgdPw
F93yn4FMsChvzzKEhQDddh11xQZMjbZNkAMXQz0tC7ami8Lg9MKOiFfR4YbJ8Sql6VAvnDn/Kaz5
1uHu68ZmWCY+x7Bd2N+Flp/dHn1nAqO6AZJPd0+PgZkMpPl9gORc5WRF9oL5MYCkf8KdtDZnBk+7
OagvTRweLKDZEPc/x1oLl4AOemaoAYCICogLZoPS5vGBBQgqTazvibH5EJX9EkXnNs2umoeBbAh4
ZKTl3ymLwTy5GWbkPFi1TQf6NfjLBEkjkB7ZtD1NXwRO7Boso049nsmv2IP548VbhkWN3z+Fba/v
hTPdxoBtFOYbj6EWbPgpGvHracaqseS0Ssyow/A6b/Mu+GZ6RthBjRs2qxn/tSjdKO356qrhaOny
TQFRY6GHUQQqOzp25J3q5tisAwdF8MhPfN25z+SArsi6Y6Pu+OTQ3YyMuTdpmWvShnISDBE2BIAK
W6/tll4dcaD54jaGNPh2goRLH4adVZJ6xy+DE6xZoiY9SdiNiS6y+xEl6ouy7YuVJyGvljnMCaPD
2534KidFcoiWOdNJvR1WQZH3y7uR+dVK5obc+qnhXcC4n7TSjtintx+VSyXfVLxQY2vevo8HY+2l
Qbi1BmG8+h4DWIl1qFLZqv5b6SPUEEOJJEutOXwWMoeUQYOdmB7blM4j/SZ0N05tZ/c+ans0vjly
W9sA39i+ZjyQn5oyQkM/WDdCVod90DXFsxjHm4voL6KZc2zUE26PTsCOpwcgcH6FJls+tO+xn95n
dJjIdcf3MGgRw/NlTHYJ7BpKfxWFxUUCFlmOHke+bccvfmCc9bHBBce2yiKXiiZGy1f1DLqlHfco
hMFnBHZxqur6mSCG4z7JGWao+NeV1YUZnnOW+z64zkXcOc+MTRMFu0Rsoenaj7SJ7CNsbDnOGfY8
d3CZ6gJFQk0LXmjQXmpDYWkVHCCOomUTxDAz/PYpHEGLyaqF5RlDaLbq7FoP8XdZdj9hZxAAjG74
3nt0z3U3rDof+kRYGtZ7InH1mAzqzzoHbV0PbDmQlCRaCs+n4YiufcxnJVPno5EQR9njWT/GQWG/
lr65tsum++geGvRT0kI5QiO3T19sW/7OJk34FPEEEhnlTKSTRsIuGmZ6HtzbwiMKbrZex4pX7wv7
NJZ1tQ996K/MKPVtVdMbalVb/+mA86eaPDeAEu5Djg8fKdURyRLGeihgeGp3vvS1U97lcqlTmyzB
85FME+XWwug7bx9FTvsSOyMcOfXJNvpXnBI34tsYBOIoZdWEAdHRyksN9Tn2aoQzwIRBWIqnnOTd
6ANumcp0IUI+Mx5+CK2qwjVb4QJIpFrImbQobeacMg8+kMmiPndLdkAzDkiXefcaVB2+jKbbDUn/
XOZkbiYFgyaDhTrTPIYheq6zIdFxpRPhbLXBLor752aEXJKUDLFi+zNL7R/GOognc8qWaedr/avr
RPypkE59sCjwwPwtp8oRYEBm0lviJ2kZD2xwraKgtAbrVNFZn95cvwoneO86RKbUoHaXbPXchXdF
9Vqzx126zfvQ0shOLjEBKnyahmnnjnuT4A4TwdXCbvwE3HL0rLvLMF+1FDmQwxW8bwnz4z5b4tUd
B1aUYlMCyWAEhFRDxvotdcKr48ECTGzE3lBn932qKqHUqaBepmt7oiFt479uTfZXGqT6rs5ZHc1Z
ihKLWamKZdaQ/cFowHcEmdRrSkbiuUFEK6tc9hUaGEZWsOyNxsjeFc3GbO2n0uFZoGUHQ3ftRWVH
hCg5QP4gp7NnHEmGJ+Q2Y+db/9al/TpU9qbwUj5ISynpELIvSoN+1QRLodkaThVwd1bs81aaYxb2
P2SKc3DOynk5kIIFZRuaOcNktNKR9UUP/DnZLx4iPZT2ukfmgkpHkMGT0Qeo8CEi5laJznZ2kbQm
J8sdWC6M2MgnqvrRkj95NCvqHJ8Vik9mCR9GXb2NsUCE2ruUknR9cx/fKvsjzkZ1GSns4QQ0Z1EF
MQCeTP6iYOKlovpJg1iE5HvnTSOQBldcdRMcATEYJdKTIvF2TjwcZosUYLJGL4Qq7EWNiD1roJo5
AD+SrNhViT/vzZoIW3f0bn2qVXdrZgzGk7OeLyleGsB5ibqTEIwV6SZSSRduVbyVNZQVnwiucsZ7
XPfeZz8ydSMoVzFi+TU0LqyxmvoQFC5XmOY/5UTI2lD1VhDK000ypvs5gueslX7MlDm/TPrwSMdi
TZrQyibQD4Rytzb8+a9Rxc+GbM5piXanIMV9CLFED9ZPKuxboF3nanojwaOO/wd759FcqbJm0V/E
DWwCUx2Ol/fShJDFexJIfn2vrPtetInojn7j7skd3KgqSUeQ+Zm91x7qbWL7cBcxtYBoqGJmE+PQ
eyQv12cMls3hjdhkuVFZT+afk1/WyNBYOfHCJS0eDozVG5WkfN9eeaw99zXXRxwJZtP16vbnPE0k
gmAGskzwKkT45j7N0U1ZoHmkxbTpRebBZVcV2WGYV2wEyUusBuAzI37XgkfHoXEVEgH9Ek4slrpl
v5jq1a9motPQYETDzN+szA+vKu5nSxHWTYJBOJuPLT+ZKF2GK/1zirZ9SaZwl5FTuDPdmMfQc49y
ZbncxOZl4OG3jZNIITLfzAMasip9AMIcHIopfAI5h2qAB5XY7/WiHK9T2x8J67EesbaxLiJLgT11
NyC2da+KAG0eYwWZdVzTHkQRCwVPjBiVSObvOcFCYLfOve3jPkOtnh6wlr1COOck0scw8WenmYw8
YCruT+FCUyZzAFxVuHIOeGKktm0nmNx4sVrSBRwBmF8jIVjNVqeem9AO0D5hO2C1LGhnRRf4nHFP
WdN8Wtn0MATMO4m22gukPq1m8eRxD/1mGLZtVyFgN0LGgJVzFZsNbV/ZPQtv7e8cdFy8E5CE7PmZ
QEj7bMYSJX16wqGEaKvJF5p2yM9Hh/Uq6TL4k7+ElgY09HI2SEV4XQ/eGm7ZO9/0YeliJvFHPHI9
PF32G57EQW4MxqEWbMDWjHpazwCkO34q27lK2vCsHeeVH5YkRzPezBgiS7O8r/sSGUAw/v4J+nIU
CYlOI44j09FlgqqRMtFjMXsLsQvMgkQJisT8mKfiV1SkdMbBS14P6d6ucmQaJAkzatuiza2jAX3C
BYfhRdgm73Xo/owu9QXV3iHlH4BT/94EQXY02xFzsCHwGnYYzQv8EGamb0aHSYzZgTIaYvbSbOOX
hBgMM12R2RKC4hFVhcFdHcIaeoKWkpcqxQmtsqMkbPYi6Cj+BVh0z7PtnR+cnTJBOezV/I789bpD
7NdOwcVIV3TN7+qyMOlykik/Yzo4WShEyFEe961TXPlORzT0sl+dN5+vtUsBk2i2yeUs+T5bQepP
UdyytNNsP4IwnInACojux7ijfrH9t6FvvggSdZAj9Z+Z+mX50OzYxiLOQWlWzz7oUa4pcEUNLxG/
ajfMCLM6IosduFG2iRqYjdXLSdh6+2fA9Sv7hNisTGlNdMV6WjKhdlIkWdwCF0vMM2MBpNhgF3oE
X5lt+aZeuQJuhYLfZtcMbDKAJQgGqYWHm34YvktS8SxEX8C+GgcCTXzutHq5cxx8UlHHIsiupuzU
SYmBsanf4O44RzeVqO5uK6ck2NIfdn8GkkrY7AaHddu1XHKJrgvCy9KMSQhDgr7pK6pEp++uFtjs
bMuv07I/oj87AF266ft12/rtj07827Vtl++ytfEAMTS3qGp5wAJ9/gW30kt1szfs+dDO5JYSMwYE
NHeAgZQ+WxrMIwoP5RDPW6tiU63iyyrLSHexSVfLsunI0uYBvZWIZjXNDNSXJ1bhV14zfvpTf8XS
7oGLnV0FNn3H4W1TYSBIg8CvgikiWtcWfZNqImH3GQo587taUOQEODkv5nB8RWcOiJKRkWUakLpg
8UZrSQDD1Fr5aTJGeapRfdLt2pEnZL2xrIq5HcNccHo4b2P2SaO4JsYGfWzALlkG+5WgNyl9BDp1
Du+73FXjcAzt/qeMcSsayYIDazG3rGK+Qc5pAk95UAr9yRDO4Z6IG1haK16woiNxrcNNYZVfhpHe
AAcVmzYhVneYEoLFkJ4vYXLyTR8hXZy2YAOKCbFm30E9YcXuD9XWbI1nJskkM3RIokxP/Xo1JJbp
oxtp2a30MGV0Wy7Okj1HJSXFCtEGo9ZXphPOGkHWWaZTz0Liz8o/OWi1NIhozLsoMYNIWOU7aEnW
x8SnWa3OUVNHjtp2ExokrJU5BgHkqPGf7DVC2EQ8XdOyJ3xZbxdo7kyIlcKo4zOhM2R+ULimmqKF
+v7v4OJ/KZH8/6LB37UCF9v9/zAWY6c2/Kex2D/+yj/GYt5flit4owQTMRsZG7Tzf4zFmH25JiB0
12U2FTgMrP45FbMBpwOUMl0bbZMPD+CfMzHrLwdN6N/J5nS+3r8yEoMD8V9HYsJzAtPyTb43HbzO
F/qPhnr264qGH2aW6zPTWetgH3phtIzAz50esbGa5CcZM0+SzI+DCpnA4xCCrYamXQEddZ47i3fY
XNpb4sHxf7nNc0yuaWTiGI9i+xgKBsxrSuIDIj7jggbTiHDbvnseizpBRRhA6AQdyhe3khxTirjD
i3eZdiNlquBOp69d2P7g3nTkviLHLg7T97EajCPjjQu+/bProc5IsubAH3nKLPPSZyeJcL/f5HA5
NiMuT2myoiw7gYO+ZvkRql2riuxcN8N+qVr7iPyj3aDI5Mzt7SfUwQ4pwdkvdpStbxrDsWryjuII
NTJH+dFbHI0oIY3Kk8t+XrKbWHGZBcRRYHHsT4ieAn7S1L1Jukd4rh/MHKhtl1qLXm9Splh+OT1K
L0GCMt5nLgSo0nSv4SISVQbTcn5IFKwVo8YTXmbWm+kuG8tk0GUn58Yprp0pPS+rukMrSUkU0LsP
RPi297aGw4X5ZwzgMqRydC2MtabLhJwcXWUi6qOSS0o+UU8Nh9ycroP61TWH4zLdSc8+yW64hRIH
U7D/mGZ5zQNQXTdOvGsMcW+GzW2bql2N7JudEtImp9ijoTtXuXnlXtd5sfPi5rQI710kXbF1GPfw
83AnHPMEU6n2Pmb1ka12jTwFg6dvJogHBWt2/ys3bgg9uuw96zOprB+GMZGZFB8tBe0w9DIizabm
tM+xgSW12qadvO4D++AGODJmtCBpPr8xWL5n4TZJdAg5SUyWUBv3pIT5ipkjmmu2bpAl9ty5EHBy
g344CJjhWOi51uKYOc2V8PujFwh6ecQ2CHbwDo9E/xkUIC04fOVGsaQ5SxDDa3bVPLKTCCdLV1/+
lui77kbU3s84458AiMOQY8Sd/iBuY30t4iCZ97Lm71dTe1kgTzVTukqReT9miUYvaNN3GEU36wLe
0OTXn9bQFVxqTcSlLELX/diJLbzrn24Nk5vVcFErz8jsk2o+9XTbiQKEFizVVen8ubc/TAsz/1w0
RLDgVV0DEpJ83EYr2OCtHTOFCIT/XJr+cAzy6XqKUeWOxnCGM+k6eBvMgGon01Y6CXnahFU4WG7k
4vDvs0dIhrs+ZW5Zd5tAkfE2MaaLpwSXAWFbGa1En1sP0nwNRP9mqOXS5xIOYiBKHc8P0wOtiINC
sxDNhOS4xa+zccDi0o1MoXFtect73oRbYbeRF49Q2JxHHJpl6WyyWp0MOmk9Jy3Q3wRjviM+IWqW
5cV2pts6dB7hNjb7Gs4fO4qdGOHxtOPt5KzmZZbdLkHbXbcL4luu8m7PPr7bLkLed9QGF4ZJ2l0h
lbOdE4YaEgLJfrWf+MPNSqBTkloVnruWEB39EVnlMUamua0pfujTYoMZAoD7KS+u0VNTpDY0anEw
YTVx6OW/MqN6LiabDrabv1s+1gsS6qE1aRkA1ShJruuuNHmnHIY3enX81C7GKUga95lL5afw68ds
6smJEsyo5pI07rpZP9PURSQwIfaLPbRjbk3ubNVcWjECgIVKB4nwlW84JB9VhNw7YZTRqYYr+TsQ
+slCXpBSjOqwFtljPMZKE0tei5ykAWRGQOkwpIFHPVWEoiFnytrnijydqIUHd1eDGtgtJY6KIQ+v
Ouxr0ky/e2ZdkxvcME4IEIuSMNGjjCWidDS8H+1FoGRud0PJshD7I5bR+nJQzSNqapCA5V1qV+c5
VI+Zij8s+xdLWbAxWre8AtW2bbNlT1wCYQT1cictluETHlh/cG2UkTBDOjbfciIMfm7Md79AMQF0
9MpskePEgmGcCqaG8LjlKaDRw4QO3HuHX+AHFw1bisW9F6+xD2kukUxGwOVKJF2ABesB6wqaD/xM
s/0yOUbKsHu6qiSinbkFjRuKR7gyV5m+IpKGjilNxDYnNnzE9hwcrRYN36gBveNG2GKkx/wRKaxk
tiDrBjsycbNhFpXZC4r+UxJiHzYCfqtsPtctw8vt7Bo7PlN4LfZsHhHfXzIkBoJZsp/F1ZJMhILr
FXneJTyabNzLDvi8IH04HJkZlu3tMjRwJAN57iEz7mFl8ahYyXehg5pDSRfui+scmdmmt9v7pAt4
ETn/KmZ5HO1bo3LPSwbD5ob4jRSvIIkbDJtKWgnmbOnBTmEAeFTNRN2lLckmY+D1O2xXeNVBbY/M
+Ko667dlCVQnU/Zx6RJ9pcfAWNEJmLwnyOcxgDXDc+VfIn8M6Olku8XNtXccDlIk3OD8DIbELlbP
TWIjoOIXNhwMj7bXLd2nKon3RdGmj12ivuwpbU+JR+hbMPJeJ/x7djEbO+XHXPI2Jt5aMFptBy9a
1ITyoPKjcbKI4TSw95RWcc8bN+3iuT9p/xCC08dR+SWhL8MnTqnPZqrHqBhoQvE2/Qxt1++Mcnka
m/oTKWdKICXcL7/Menzg4p65drOD3bFdLb5ZlPM9MashgxvcRfTPax9+pyNXQ4HfImhZNaV9cAur
gtwvs032TTlDFSKJUPF4NUyA/gymKKi+89yOGI6d8fOT3IBYrE/rfW4YL6PN1t6czHuy6TGCsNIL
mvHddMovNg53xGKW26KxTGwqH2xKULbG9XNnsljE91MqH38K/xcBjWBjkrecdHA1W+bNYvxCUv4V
x84B5RmoSv4hQRPSjT5oTuZGl3/wiqkX6I1mGMVMIKNGEgpapUuHgwajX2ftPTZfGw+GyyYz6/eZ
xUxqoVEQjO5HLo9kZRDux0uxGQwmyhmVQuWvj1m77hrAsSdFzWiwTvTqTd91D9488KANK8kkK90f
eAYCrbduYS/bziLmJB+8rb0SGiqcZzu3dlPoPMsYi1IeW7R30JcKlV2aOsXDGEyMqLclHjV2X+0v
AomV9FvzwDw4agae7GBdHhe7ZovVW3TldGYSkAeql0Bsba8/la27laolmnKGOxOazz6GzsTnHG2b
6oe0FohO5o/Fk84hNd55yXpMwvw5r0cku5n/hIfvI0HeVk/kOU7BwcCXTLVdUbamNiBbTiMhsnOy
gOwJU/iO8PPbuQBeDyDXSK2T3WTbcmxPleHaUYXSOGu1zEukxZ4WmOoLvrg36NBZ2NBTbo7ogFks
zo+1PdQntZCAkqDyxadI5Y637QKscw6avVYba0GnNqGMW+dToX2AwjCIJqI26N3W2upSuJTToZ4k
W21nvW1mrF984UvE3U6EoatcNCyzML4E/yThP8Sw2p++WA6kIUVtzu9qemeDZWx6NrvA9Jf3uLbv
Av70MQzQTNO0X5M8+Drki30dhFRkMUew70AqbTl/lTJf0IF1TCSYPRbvawvp5f+1If8rbQg6DPrW
/74Jvs1+gHGP/6kNtv/+S3+3weFftuUjbHNsz2PUbTvkvv3dBgOys3DMhmDmHMvVWWH/3geLv2id
baJffRe+lgj4Hv7ZCbt/0bVi9jbNEJyY47r/Sits8WX+Sy+M9c0JfBoDyxEhLD6NwfsPcWBdxqaO
4CEMaB0CZG5a/4I6MRKIHrH5RqAUpqik9LG+audToGZjA5hPmI2fkwXGZldMLB95+uuJuElsFZrG
iUb3XPS655ncASsTokmH7ZID7ygE5ol9bt7bsmA2qC31k2Z+xpr+aWsOKNyCR1uTQQ00gtzry62R
NIiqoYdKtyU81Dj0mis6a8IoUhZ/Z2nqKAqS27WA2FC14moVzLm0+M3TrFIHaCk0WMoFz3g029I7
LDZFeakZp4yxuCg7cS/hQmOU9baVJqJ2oFGzZpfZ07Wjial//iMX9wXu9KytSncGa+gtpioSKocY
GKemr9aaw1poIivqwEEDWpMAC6Qa713PfuwmPh/TpFgbwbqilPvGZ7VVKnjoA3prVh7Loa7C96kW
yCc0HRY/2pcPLtbX2FjNjwUR99olmO/p7X/mtr3NyBvfAIk3VZVtO02hrZLgcdBc2mG+S0z4QUcW
hBY0naWP6jg8aetrFbAQxEQhwdxW4G5tzb2NBQRcd7J/k4IEHNC4C4hcbdpNApQwUiLUMZMXPGXs
kgdxP4HXDcDsgthpTk0x0i0N4R1WmBsJkjcc0IfOV50m9bq0ndL3Rsx8jAbNwUZrCpoX/zTgjHxX
MvFjv+s4HKdQgGtNpOtc8tBCEMH4lYuosMXlAprN6e4GMg3wHPGrWqYejkt9Xgp07cMi+HAIQMhG
mqnOs5/gFVSy7TG1p/mOvK2vIuP71hzjQBONQ7pj6L3vo2YdT0CPXWXDyhnyG3ci0ES6IuJBeawA
JcNWNfVFBvycKHQBS9lOnAu4KkV8qqp4vdSYdy5V5hDpWv82ls1PosnMsCF3o3cd9xCbu9bDOwvE
2dM0ZzEgAYoBPFea9DymB1+Tn7GMsTCuoEH3mgs9ktN2MbrJld2xxlmCW+rcYMNqmI3Vb44VDVr/
lhaUMODJ/EigekBvunPG8AkJfrshMS8aNaea0mfeyaxCVOo6ewYQ+ZGK62mq2Of1xG+C8SOMGNH9
0ZjY06yY1pseF1eoCdm9Ozz3ILN5j18KzdAeVHuNNbDdkmz2Ro49RZ8mbvejZm+PA9SniSBSmkVQ
geIxznFvBZrZnc/LztINe8w4yu+ng/To8FfH+pomBgJrL1BIfRsGgMVOM8EbTQcPXXC2/ereA/V/
pPkEGTgD1bMfmiK/6QGMT4DGpUVzBXjcxtA6B8tTqonkNdaGvnlTmlTO7vpXeeMt6+ivuCflYtZU
cy1knWcM5z6q9wjMxbMEgR4IEGNE04KGHMk1ENBick1MDzQ7PdAU9RGcugchhGwqwHbwir6trj+O
mr3eAmFfEXFQ49vwyeVz0kANi3MYDzXodjtlAj5qmjtud14JAO+d/cl4EtkpPTs5GNlxAgW/1J4O
/B6/cImiyde8eAk4Xvhdt8s8neLmLDemViJncXMnk+XWBzvvNOwjrP4OV6mLrSDS6nyX5SnE0vFV
9lSr7qYH78Ay6jxprv0I4B7K47eLhTSQ1fs8h4dRk/ClZuIXwPEtraOFKo8DQjAg8pfF2lJ5fToF
im23vW29G8olsUfAc5+ExeOgKfz9gF1gwWXL2htTitK0fpvhS6P5/Tkg/5G9w35wcvwiRq75BGzZ
EMheVn2wAyjzQHyfZlq565VKW7IGdF7ANyD4cEfLn5BeRJxAeOg846bWKQOuzhtQBA+YJopgScXV
6UwCS6cTiN7VNsF462HpddvqqybIYLXC79Ch2kqX+7wE96dZmujPF3RXpzUp5eWUIjkCfQTQrNVZ
CQA+6GBHzgedo7Cuzs4Lm+9aJywEGhTWELpgI3dkx+leWDqPQbHeGDRoBqvdsFVdikuqKFRU+ba3
KZ6rBCq1uXAlNvX86hP5EOrshyE3nr2xxBmPlWHu2ULTvXkXzBxZBUMs87QknUXRJrPyb2NpDo8x
qWrMRNp6k5JWcVEY6AwRAWxtrToOtf6YweejEipqQvIWbSP+Jo6BHSZLE/RN1gYwJA4FrWhmCnV0
tMYZ7+JVg+iZNp8UGq2DbqR9jw+aDpx1lyja86A10/DA7xtE1I3Nocp0xWc3VjxKE42KQnKdIb1O
CDwgGYunaHGng+VkdBNaqW1rzbaJeHug0zi3yLlTZN3Dmoc4s+jIUBpq3belFeCjloIjCScc5Tp1
y+pUJQLpPbLxDPm4rXXkhVncxElOJ6k15hlic5NvKUV8nmoV+qr16AbC9AaBusxnXdXfudZZSgEK
HgorcnapjwPYM2/myGC6QfJuIn0XSOAJTMEwuxwKr4P65fFC+Qix4xEVLPL5lDkWWvpZq+pN5PUw
RQtArSjuNSB9zinX023OcZs1BDRVnfghNuCQ1MYvOLUboi7Q8NMZJr7xFiLup947Al64VFr17xLC
c5HN3kloRwBhducai8A42dhn0o+pPfjaQICRYMZQkBBezElL6ItIn8NAukS6uhtn7zEWmbQjgZXk
fY2ipbJYixMjeVC1J3bdSDkjB/GyjD1AnnqnQiM5m4VxI6pqimbWoRdK+yFAdX2x2q0uTKZRuyru
b+J8kUdVs5aetaMipvXbEP0SaK+FGMdPLBO4L7QPA4jgbtXODOCYLQQZ3Bqm9m0oDBylJMdjnCS5
nXg7irHZZ9rtgeSuKwHNCO0DEdoRYt3jfKDyKCgf4LoCdeHlx1VW0hziJ+G8sbGX4BfIKSgzyFNY
T1IsKLn2olTMbC5s7CmV9qnY2rEyjPFbh4WFmJkN+5dYO1tWUWGb64ib166X9EFqD4w/P4vx020M
hRSYOsCmNGYtwl6g/1zMfImE9tPogHpUbCjlkjHFrwnlYTOmA8HbWHFQSu1KrDly3HUtBqEZy05D
yxZ0vTp12s1TaF8PJR7ZI75HvjdKW4bnxW0Hze4ixhBUYAyyZvWY0Ldb1mOAbWjV/iEO0hcPQxHR
0I96wphgNFq140imPD0klOFCSt2Xkq86Yk9imnZfZN4JhSFEMe1garAy1ViakjRDsKNdTj0NJ7pc
8k60AyrJA3PjY4pyMEcVEwEfFpmZE0bRKuku7azRaU6kDkWiIhjWkDwKSYbjysV65c73Xd99DBiy
TO3MYmqEObDQ9Su2rdkPv0GinQbFXS1+Kru/mgFYDzFuL2ZorXZ/ZUitBu0HC8zyMW8YdqDf0eax
wXZOnjaQafNYzijgwoca1eAxs/GaQXOKgrC5GvGg1XjRLDxpeflOmDfWH7xqnXcEAcahhiVSW9lq
D4DNngr4adRGN8+boraz94jRkenhhXO0KW7ovEujjzfCx1UYjodY2+fWCcX26v72cEBX/HU9Pjuj
UB9FASx46LNxm+LFm7Qpz1MFWxzePl1kZ/hnSrt+yzx6IYGjTw1PotcAJZx+nm19WVUG5ZvnRv6a
FU4ql7kLCdFPq8QqiJD+2eM3NK/xVWMX3qHoOJ0G/IUDPsPAJbvsz2AZByKcfRg12pQY4k5UuBRx
V+8Lsv6wBANkWTZ6c9hqW2Nbhh431kuF39HG94hfmAVQjEBJbpKFsarCIYkuduSNRemizZNwQNGy
JPGh1cZKv50dvDg4iwHzb6pxvva0DbOW1TPKixQaKmdFCXcKx+aCc9PDwRlqK2cbIAXvxMpiTv52
uD1bbftMJYkkJk7QBkeora2hyfxWaKtohWe0NzF017hI8VVD+hsfO20vFdpoamnLaa7Np4Ltozaj
dtqWalCeLPhUG/yqlTauTvQybklR4zNoqrS5lRxmtiva8JrhfBXaAttqM2w69nf5MP4CVq2ICWne
J22cLbWFln3qbsBT2+CtDbTJFqcWFGZtvBU4cIW24sqU2RsVolHDH9ZeXVe7dkPsu0tXHVaUmJCM
AS6p30r7fFme388Yf1lekzyIiqsOmWN5aMU87RIOsAvX2IbtrluvwJOrne8Qiqd/GCzG3R8gknYd
O9p/3Ggncs/nEWBNVtqjDASvjVTtI1zC9Gx6d5osWOA9mqzhtCDNZT/3NIpcJ8xxH/vHeXTvzKYD
D0vQpGtqqvB8ZzVWVAQ+bHjieomTJYuKN2BGqc0ik68dt0esASBv3hZNyh4r9hcg7F4RICJwG0+5
XX3ajn/dtf2rBhcAK77uaRJEcmWE3lGnXnbTt9m2bymCtUQWz7Bmp02fDoxWB/xyHexIVW9XRTLK
tPIlhtliRRJuAzls41p9DSZPSrIIgEHYfyEY/JakHOsnDCFJ5LbDAbD+r2n7C6c3DMXZeG1WxPIt
YMeVHyFJGeIn5GPV7AS435cp4N0pfzWbXsS/3cpgFmoS7an9EoueRADvfWGC2ljjnjC836TJP+Hk
vKo5eLQHdZwAaJsjDvXF40v6RKHQ9uK2gW/UImDdtMRcI8UtsOeRYbcATDPz36Vw7/xifGV48Ap3
xsl9BjAy24Wxultd8s8VsGmNQUH/C9+vSAZoTYCYVeEEW9JFrgscrGKy8fow0RYOce6B/FzFchWG
xNToaNyuOCA95v0b+lcISncZfCbEOpzANgxR6b/++TpMoF+dii9okToCbIaDtas+576+4Q6IyhKD
PfTHRpL0Smr7L4kyOjWEzptPlwgRGL+foEL+DhTHRbEV07hLrPDSRgZeBBm57MBN2PZcJ8zULb8+
oUJbSNLLfnOv+ixkse0CccD5SPYcavwLzEaQXwb5LGtDXAY5yo1yl9OGb+uFEnmp13M4kNLSkqBc
VwbI3TIlVB5aJknaabbvKAZT1d2uHdZQaylIl0v4aQufwVFpnH1I0i/IKQ4m01RQZBNKWRf3UV85
GAFsLlFuJ0MmHzMEV/JtmJG3MKXgwxvTsXOw2TscXF1pkr44xbuBmYofqvI9S7MbW3IjKFrzycHN
x0cJvwyoCcDU2xzwwHboqHyUM1wZIwp9o/ly+f1svYBrM2D4D2roe45NEhkqpnbqzllfUn/Mbzq6
3vTAjoioKo/wKkTG86bwahVJj1gbMNNOP03HyjE75grmQ+lXamfMzktWYNyi3F92OEqQfxroVPUL
JueX3hjejJIEAmdlcas4W72ZQOMEAH4xWQvm0FM7ZLuZaLAd1xqER+F8DyuvEYFfd0HcHQhdy+gH
wzWaNK7SW+mFphAbaNlSfxPhTlpUjd5Nmhk7xgw8aclmigUEpG4GR3HJsUnMZHYbZC56cYJzxqVi
MEUOweij++KzmqK6A5Y4xazbV4KdNsFgSQrz+IMrZ9osCSAYFwQEh5u4J+jH2FWuX+2mtrlGobze
szu47SszAmKS3xXB/EBrzAeB+nuS7UMr/F2j5Fs2arzKnD3jNRlh7F2xFriq+uWBTXVDQRg/mJ7N
y29/ZEsVnwuUIA5yuSGttyoG8ypfJ2QhjWEj0qfWYkWXmKAWFUdBNhSXDbmiwNeKnDRVTKQAMdH/
deqni63ItHPnUqL89Zb+3QqVnjnyBytQ5hcTYW91nw1nQNJkvJHzusXGyyFg1tA0ypj4IP0fPmL4
+BD3ExWve1mBIgmoXe0i/SYBqNy7WTpcSDsE6Ucnl1lw4VA5FG0vL1DakyLu9Ye1HR5mhMqbXi9I
zKl+6XobyBOz1lqoj8zkug7s27jqZpDfcO4UM5yp6R7LKv6c0dEgyCEuxcLTNBcTLTELLJdhBigZ
F7X5OCmGFRKn0lJyfUsmgpa9rzo8OrLD8gNnbrdU9IXDQKxcUke5y4Z1KrsHMPXsPKuYPHUennl1
imM7Tte2tF4Sv6MXqLrPHDlRLT+dEG5q4hkEgs8fSgiGCqzEjPkpwbtC9OtMaLW5t5vI9fhpHMnm
UnRs7Pgm1hlBl9uwkWyHz6phMYPuaOP4HKkYgvaS+hBZto+6QNYfzTzspckhaqkQVelaoM6vvPd4
ZkpjjjMocRckVg5HojZ/0byU9nUSFGcw+IR1pXxMTpa/JS61Xu7mP04xo+/E3pyxhb5oXI99srHe
K16MyFja89JXZ7YPjwWePkwurLhkus2UUV6XdnDrQY8+ExV+dqqf1THIZcWrJVld4bw5WX37AvwL
kL2q9nM77dXcYdlKEjAI7vxU1BRNpk6+IED9HiMrLFdbRfGwBJsmmJcTCfWckeqJFfKPIhYqQ/82
pKN17FdsDVR/0umvutQwT96AL6k34DJ3Cm5g0/C6mJC8MZbxugktc8P9lkAY9i+DIKiPZdpEXupe
kkXBjtKCAeZn9a7y+8+6YZwJNcWMMA0Yq2VEaFi+AxM4ds6vI+1NybWcb0mwvEB1o3AJvjP46KOq
L9Ce8Q0FWLhWnx0/ypkZA+0uyQD3KvEpCh1R4qsnKqP6MPj945Cy5x6TAENdEJw613lfu/Jl0fxW
xwG9hIN2I92ivw547d0W76qFhtBxGSsx/u9YP9RbNL9GNMf+uAuy4Vlg4Y4E9gbu800+5uc4wYZF
unkjep9xkvFAfNyF35DfIqyRIcxAc5ghepaCO+/o89ZJjtEC/vgfsuowVMGeZJsrb/Tu0ia4Dav2
uFRMMnyIbxf42NE0B6wHhVsQ0xfXDC6nqf3sAETCpycmdOZ2Vf3GGCmTMa/wcoM2m4LlUBn83YK4
BLpIjtKQ3jdGodfGQbaNvSSIICZ7G9ksmEJWFuY4NBXoPnhglc861FjIku9Y5hQL213ENUAlx5R/
MUANPyjnDhvnQI/OLhzCctWIbePFxX3flIfZG+WWfgsuVEsuOPhIMJDhMR2McVdYhDDL8p0OjEV3
bL8lnlOdQmYDmKUQLfbKIjeascCA0etIdvC5pZg5jFNzFQqfD9P1iW4H+g0qseNBmgMel+IY1AaD
4XbKmOQDOBpAwbYDf6jHSTMC4iNZGMA8DUy6MKAPZMLR3vAv+T6fQeJxbK+Wd2/I+jvsua2C5boW
rHgDBt4M/zFK5SvjppH8gLhcDiELio0L6zYa3BeM4jMtiyyuQH+ioGeci8MakdHIRLYaBS2OIFw5
9GpYMCt5Rkh3plntc9wwW5mlKNICxUFWyfqqwBTYOQpdigc0pTfNJALDSPdReYSEZi8MDC9YPEJ3
MJqPAC55K+7CxI3vROmciVZer0QRXA4LiaMm+TbCgzQX190vwX7rhuQDZHr+Wp0RJzADgDEsQEAn
0sQwPjEmDkMi+AYsDtDd1rOXxPemjd7JivmBVMc7M/scLUGcX6yexVXcAsDtQ65j04eEz+8sZL2y
hoU8zoo7IoXAStw2B/2KpMWvPheBnRlrIaDU3BzuA+J5KiMOH8o2f6oGaJ4KQpgHRUxZOanZVQHS
QsvPZEzDzL2/Wbz+0XD8syUSwTSXpQuwe//QkLzNcxOclBwGmIDoD/Pmru1SERk12shktN+FjRgv
vw+kYewoFrzdxOqnn8SPxHsXLQsdQVq5t4EKyEN1mmPLpdo7dE2tH/bnta0unJFy0kq85ZhlxX5S
6sdywWKtgqeWFtwwhuUS0cG5qi2x7Sa1dXvQzBOuZDSZKFZIkDipyboOUd/siok4705gXwhWmqfK
RxaPwIx53bHKU2+bGYptFWA+gHTdKRmde5l2QIlar9hVQO03HlxszM4MrautqB3mAC55zMVSxKhg
loM7zZ+mrEibbtG48Ju/AVhL5QZxMqoWKyKyM1kvV3Sba1E5OwrKzdKPvOcidw7rU1kzm/Tc5SE2
8wBA0icUnOpmEv11X3wt5XwL6HK6bAUA0spdT9iiysgOQIJm7gIkX0kQWD6GwiR9zXvEhqp+mxu8
BmPBDmysW+iYtvhlu+mxY05vXG+J92L8N/bOZDlupMvSr1JWe6QBjslR1t0LxjwyGKREKjYwDhLm
eXAAT98flPlXKZXZqa59LdIsNTEQgMOHe8/5DqUfrzY+aYjzkjg7GZxEt4bStWWry4dAK09RjDDZ
ymZhhm587hXUoTEhFrvtv3ZRk63pDWK0H/hSzZfQ9nHGmJ5a9fUtT2q2KRmxVA5DGBiZWnhGwRbD
kjOSWuDkJZfI8r7oePlXohqfGokINW8H5y7J2VH7rBScZo+Cw/BWUWEpC0krPbCLbWaSwIFH8Dh6
HM5TlFHY3VFN2wuZLw2LEJI+MIAt4IgyHYyu7RicrSz9auWeu7C97qZh4qYSZYB60TwYhcEThric
wkdqLcHqlrN8rWLbLADC2Y69DlR+T8SRe2e4DTSZaNMIX+5LRlXaBNVhtNp1G87HfGR/kK/EgqQJ
d28WV4pUd267SVwtvuqxcfOSnj7IVJFbkuiA6THNokpuFlkVQ2Pfu9Ix1+bwLSVvaolaUQ/qlVUx
nIeKgnGim8FDQohNMJHKHo8olcOjnlMhNpCzLBEn+OusuZYyH2HHRnS4fGcfq8pf6xWnuQ79KDlh
63qoHRJdAiLJcTOamQ6T0aTOULvxyumy/ogbYFgMDkmQsa6d3JHDEblLHdK4TMtWQnOxeQ+0oTk+
AvLCzdK/oYjMYFy1xcobR+AUGM4xK1OOLq0x2kdpe2C88Xj6KV27e7B4zaGao0PjOUT0f+Q3/1/y
G0wg4Er+QX7TBemfEybF7//kDw+K/A3nH3IZF9820habH/aHB8X6DUkO6Y74vKkyuR6yl/8yoQgB
SQr5pWOjwPFwwfwhvjG93/ibOv+5jhBYVcz/jvhmjm38MdbRgPIm4cZwacgqbX1W5vygvPFaLGxt
hV9d1OQyBuXG6Kqvtazuq5AN2g+35W9SJBEM/fmz+CoOZWPd45NgysyxqT98VuhPLiEuneTsFKy6
PP4yqYI6MaMZ7c/GyoDn6k719M8fasw+mj99w++fSuPGNvh4xDN//tSAFA6vRVaLSpBgtdCsiGsm
MdgOiVWJ382u29uslADwdl45HOt8S8TAs6rMl9ojLdcEsfmLME3jb5w/3AdEXTiKsf+7aK5+vA8l
SUdZ5DR0wWvoWNO41oW3rR1omkPMMulkzT1xC3QSe/GRgy//xQ35C4uHW29ZiMAYkQ6DbB4SPzyG
ggzhnj6HJNi8c5cZpVl2jPtpyvZ0Xkkxa6YT0843R8X06swtu2T71Ov2t3++jL8MBmlbtC9dAzuK
B2boJyKQ54mky7qUZrJrE7xYpB/dkAzU6w4ECYYjQ2Es0l99dduZf+yfRgOwbsEnW/OLh3Rtvjk/
fPlEKBGmZY/gq5bX2HOyhaorpDHkwqFJjrK1XzeHPFu03UGzoMIoovZYmtHhFo1cSqt7qmyPIpew
PztWg+Q1bWcYGwiIgPipNEdZRnqG2hJgU1FJTZvWW1u4Xa3QS/aVkaykKEMKUHkzt70P8axYadB+
D5oPNj2EANlB8VgUHqaCMKNy35F0pplUSYHed3BgD6MkcHU0p22K2BLiARGJ7Cy3Wqs+G3bI+UI7
5YL2LAmt0AIUavNQEfJcyBq9UvgK7ZzoTc+2IK6Zj8xaZ+W4+PxHzV33/dqUVUbZYdH1lraKm3BY
m3a1r6i5LlNc+iutk2cqI8ZRGYRnWjnNQpr9zTosqgPaLdqThfMN9zLnr6l21+6AJDbpvGNmV4+U
bqAsqMLb5NWzqJJTCWj3MKT4jw1F78WA7Y8sZZa1CBPzq8kMRDTEzZ4oBCVks90VNXbfSdeuxpDK
BZXEZwJQplNhdGQ+VK+uZJ/NSaM6+3lxGCP71gSwenjF6otTGexZAdnALDwgQ6euNBaQTQy8YiQk
bqLwo9fkcBC+EdwpOmyR4QdrJ0lJG6K2VLfdcK4UKHpTz/eWjB96oU4+wHLOl5q5bwx/X1dTtfL8
7t2uMSTjSz9UGF0ODscFRtHSVu5t8LpkXwrtNSvKb0BJUQ2RCr+co6p6H4+bhaYQ/h1RpsB/PbK8
SsukQ8hBjwdEB6B8jZVjzdGS09ro4o2MI7mTMn10rdha+91s83HCpaPpaxIOFrbR1isjhJTelD3Q
TMeYdRRAR9ps6eFX2SB75pxppM+aqegqex47VDzfC1Hw5TljN3euaKcHzBLxIqw0oDqjieCbOshC
RZbcZWWCu0y48MtNZ94rUhRlnB51tk+0WyhTIzBGmXr2gPDBorvWc0tP4WF2W99dK8+Etk9De230
TrWjDvM1RU9ztKwLr9mdWbj2xa3bs0M07cGuVHLfuCszNrylqQuqFz4xjp2wD3rQXNpo8HZ9rr/j
2j/oDt2NkmDYbT9JYKZO+AjwF9JIQP6XExYXy7ZBjjpgneuGzLc0/JI2U7s3JLiHcA6hCUZ2Xjij
T8aUkx0UEJ1ltUkEh5UQhLKuLlZMHir5zMQY0qXFhgPqS5NYtWsxsuNti6UUIfzH9gz7yd/3gQDn
6bfHYUBS5yJY22YxEei1uFBvhIFbpBtPZE+haFkYKu0YGlxq1sHgHgMwxDk2S/ru3l3Xztb72M53
tRu1W+qdDpZmdY3CInsgRw3eagDIX0LyanVYQuAlEPNXojsVwwZDXnWxfYtbF77R42w3blW01OV9
InUIU9oyBZro1EldjC1K5pmwV6OLmdRq7IPpfoFai650xLsn6AW+AdmPOOoyM7ZKb5flgJmQ8lvh
Fu2qiRFKQf3qAESGzjqJqMMOigCLUIpFalTXztVBdIeIA5SBXCMp+CIqoljn5GWHeT65jAOiedul
u1sH7cmAmbKhFMSRksp+oNF7LLxZkiO3fTncaAlWxJasG6Ru66IcyRk2zMNYfDJq3jmT4hCGxfLF
NNybaRPW0RIw0kvSa9pa8GoEW8ugeZklSEO/t4HEYMJtpmS2CvocVRJhlxI55opyxgs5HK9GMREh
WdCqTaCX4NPQtFWOVihPSYUxzF1EF2bRgztfpL2THJxuPOUjd9E2yPKrS5QuGJbBYffNPvP8zxPP
j0jkOd2pYeGYEF5sqT8CerFpUPANbJuuVuxg8SefhWgkD52fW9NXC4MSR0jyUrg1/LngC7lzBUVr
AmzpBrfkPIsZ02UVJCrAHwmpAdTK2lSmtu000zplPfFuRujcJ7p7qMfMY+gj26xC/zy6Ey9QPJyT
IQwOiiIBWGCI4lpcYmRg4hyy7lDQSDInpvlA8QByVq6dSfIkZfs1xProvih4TzLw213HkbZrEBgb
LtscMNb2ATZWFzZyH8cjEtPW25il+zDnqg1+8GYZ0XBP4o3r9bxyEaa7oc0l96DPToEmnvjtbo/q
LrqrB1a4MS/VsTSIcRx0mv749N0A9nDX4hCt8H7oAwusCjeDuLNljWLC5XjNMRwiQcbqPxbZixPv
WLzRUIfwRyxVwP/sm42SCOZIUDjhU/l9p1DO4Hjh9KdBd/j0GZPy/WdI6wspydGyDIKSdcGEtDIY
bK8cRgnBWSxZaKJNeG8XDM+xrSNQLf2nIhFEwpBY7s2bCZccCAHJgCNniRRXd79aCXOLNWcVjjnj
g0LVdWJPD6s6osOkU1TJBtoTrnxNnWhaa0J29FQJR63zaRNw/F8WWHwjoSQBiRPpQmgDPQa3l81t
9ph0AoLetg7ZjAGUDvKKNiioD5ko1aEcmU460saiXph3Ta1wK+ooLsp6hL3uXKV08K6KcW9Uk7Od
Ggp8ommjtTmeNDtdOlNHUIpW6gTiZN6m7jptxdN1Hm2KrSs9kduUrjmUZjYbRGWmd7lZVXfgXSia
68QFoY3XHIUvVDj7YGgfM3IrAYQjr86JFmhxwqNIfe2y1N95FaCL1vaPg43XuorrN0T1dDjsStKj
nHmxXGDfhGe2mf2hc/olyPpyGcc4DZXZ5Zuh1l4aK/vI0mEAoIFw1s8caNTonZUt3mJzZENkp8Ri
6XELTgZBTuLYO7I8yE5pswm/25iNm8qxjzFFBbTWREJ20SlupveOJCMgcSm+WnzA42wINmZrcI9H
WB+pJo3B6zBHMsRBwdgm8lUjnnksPRKZjDnRC89xOZuPA1zIDW5kiSvZLxTqUnzKAX7lDDGAFuT7
euzupe1/0RsEC/ZscW5aMjjtkFmoPLazCzqc/dCejjOaxfVBZ40uAwyn3eyetrFR+7Of2sVYLWeH
dT97rQXq78Dytt7swi4HKjneCDkJgSjScXv2aw8UJ9PZVzu21Q637QmSR7Ijdp1qoIRb6+L6HnA+
t6DTgpKWocamGJ3MS7EzDfziVYzeP3cRu8967Ks3tV8YMp+KVinGOZl7fXMuZgc6YF+0CBCoFk2S
dcsCo/qEYd3CuB5iYCdU8g1jwTHX78vmHXnDN/ibHWoAfO90HnMslPmuwKadY+IMPTJGlwAikDxA
zV3Ry7w5WOmL2VKPsZ7JPGkOyBU2Ebb7YvbfVxjxE1welkvMnvJo9gug2kZzVlj30UMfm7ShOYZk
YGPBwVtRiKGJUrfbokC/26HZZQesBmQlbbWmM+/fyRlR0HjTqxJP3YwuaGaIgYFgyp2xBt4MOLC2
ulYToqRDZIQCpZUtJR6CwLU0O+jmsPZs49bQnnR6f2vFqMdBHFP0dajaeqi/67a44lYZFgju2Bx6
471LchzAo5DMOq3fDJqBgTPPtlXlAyS1eUfMr/PCg+cjWWg+1hhhbVOu3XL0N9SP6yihBeh0WHrb
PjSX3n6wePali3PW0fjadWhfWZSvxAl9tgrgSqFo3lw1NsxeOOK/SNOmIphhVxk8kIK1DweLTeUl
REixdNJ6TkciWae0KQ5EdXrF48/eM63huZB+3VOLFbTDiuhrrTSLB4vwLJN0SfKMSSu3qwuNtoQt
MKVvY6pPacVNHLqtqcAJOJlR80cHfdA2cuxPtO1XgY35Jiy+4EOiTo0Thz3qos/wSMdjfepn1mSY
DZQD/AKNCvCbO0eq15xDGv4Qa6KHjIIfCD4ahqkDhFaqTwSUcVahUl3DbiQPFym/Lv17gdSjCKxr
UgBrowEByXV+QRIANz3M20WYTLQ3P5dl+TmQnb+E7pjfoW9CM9iu2sFUCwOmB4uYuAyBfyhJZiTw
z18bCaKSYF2CDVhm1kxTCqgrY95Z5sRjaLlFlaWbwGW18bRww+DWTrR4hDEc6WavO4C60qX0briX
hNyILenp67Gq2kNFeq8ag2kpzQ5tZkbFsbG3ga7vpCKaIR4BczcoubH1byLF2WfEDBJpxkZ6FTrU
gVi+sCgOjOmPdCIWBgI8Wk3UZ7nZhnemWwMMkRBCY0ksvEk+cQwjKYzbCt20z7LYVVu670+uRUhN
ptLXhEp6EVo2HbfuzAr4xE7+BZVUdhJAmFQk1U76NsoQuLV9p4uN6Q7rrunULuCHS+dLovxw3Tdt
uBy8D5UF9SFox/rw/f+EALyNdX1iWz4fW7FYN/cqzUdOKi42hClfd2b35qFiCw1yFPw1G4rXygEK
kl8D2/5aeD1aBSKXMInUnzPAJytZwR215apPKSR4tBj1Ajt4l9oklqUkr+tnLQa91torchNXbSLP
oB/4Zskmk5KIzU+eF35KZ1tuPXe9iI3KEVPv7O9h9+N9O0MR0XjIodlZ4811FXhDv9sJl4NamPdn
lYa3wCvEnRGNtC/QPCw7gkzuWtSvjXSOWYnUdZSD3LSk1ZfkLBr+7E69xHJ46+UOhuiTpme8xsjq
dBk/qiz5pBZDpWbqGLsnLXchCrKgxhVHy5qqw1jTRSrmZMVRq4/VkHurpkVi3z2qUZ78UcplLZIJ
o8sBXDSdSw7YeKI/lFq7gt17PSOtdIUBIUdSNjkjqmYo96nl0CngK/GunYYq3hei4rYb0TMaV2+p
j4iEo5BZ0RrCY+4XK00iEcqhHkLqLWg5e/T1QsR5Q1T7RNNPW4+O+TWKjFfXdxHZMl/w18sXemTB
PZsVjoLg+RdVUO0M7jtgOu00UKWgh9q9xXb/mRi3kBet/CJoOOnGrGszIIpoiD7LXhw7AM1AS/RX
DQM71EitvRQT8iajFnh4IpqqTTGOCxMBLPTedAvPn4ZPjnDZleG9nObDdFVuwcnzN91TbHVL9pvw
2R15CS18duYQDFhH0iOOjIsvw5Hx0wIrM5MrxaxjUjnGJxHJbBsG+q7M/RZoojXH2kBdG1S7MRCo
YHiYLmbtPA2miTlfjHLjuBPt1QHFt1kKczM9FkNDvCQyelbz4pAoJVaK/OqhRS1AQsCCgA+SLVRZ
kDcc7Dol26+dHy9sWyLJbkgwSQe+mdKC+9AA+WCbz2EL/hG7Y0b3FnaNujd5plpK3arN711lladm
mF4r13kiP/A0olqByvch7Tk+Qu0rPHfovfXFWHVvGcIbqAd4SNrs1SEQ0wsAQbc+1Qi1xLgPbkEh
ASrRo+dMcWY3J3N055TGHNQ4g/SLfutH9zaicdfo753Q2GA8+uxM2CdRX/i9i7bGr+tdjMWG94vQ
HrpHk7WHlPlFzxCzadomzYpD5+Mv4dUMNO/D7rtVCy4TZ8oT0z6H6/w9szCY1TZyl5BZbz7AQtbc
zyhNa5pIWWPLp2fyVLazWymAewT17mSp+AmJ7bSYYY097WRmtWhp5OoZmOqrHr0k1NUXqVJyG0O3
scqPMAv6T0YkxWn+VW8hKCQRESdQtZMWKCkz/NDqAalgOl6dcLwEqY3zJva2BQUH1p0YqYVHkAI0
QoIDbnETGTuixnbUm4JTpeXDseqzi877edcM8ZNr2tewGrO1ENNKpAkWojryAbhY0K+pwAmoDspH
B1O5e+XJ6UrGGmdfAnnbcPY19cG0Mi330Sj8m6zrjxEgBzFlbBX6AM4imq7WksYyT6ZXVBcvQUcC
ic6RC9akxgiEEN5QM5BQMIUP3YDVB8btCXklLXU/e4PjwdaA99AasRVg08Df73/4evuUpRsAFBQ9
NXtDJsYXfaQGOavxB1LHNpT53twm/4ixQjGfEoB2cec/z+uvSZM9ZIySUBifB/DZS3uIPuREnqSC
hYP5xDlOEVPJQBB93lWrurYOGo+99dpTTUKkRtGb5jUdz6KH1dol12CcDxLs1jjOGnCoZU41AnEN
3BZ/nwQxFPCkW55CzRqpb/T+bppdktG5Aft7iYM+O44LhbAQw2Vv3GslwNhxindDCuPGKFtU+WRP
7E0LcJSdpMXC0Ctt24fN/eTtdb0ShwqHa52MwzmLkghJ6SyvtrRyndmq3mW6k+wZUDt9rnGEJdMC
isnFFL0D7gGTWhNM1LCxRhu0R8rk72GU2m20h+z6RmEpR7LpYivy5zh3x7ySb/lNCOPRFk9OSgWP
Y9xrMOuACZNhiayEB/Im+lSX1l6z2a/Fg7t2OPQuaq1C6YaTjtWQINIp3PRd3a4IQpYLXwRHDm3E
pQ7OoUmdV2y0IH0E6gpTQcPyb5PJkZd0mB127HKTFGyD2sD2dppCckvskxaDa8YFH+8P7QQcyQrR
NFcGJUTiFL+xxYEyjvgbwZZ3tWBG4F3jA4aCFMpGwSbq2CCMonC3qnIeRl+tc4J/iUHLCDQ1Jv9L
GFO7UKJ6iXFl7Viu93pfjode5CCo0RXOkRrZwS7CD2Mg1RpEG5aEgMN7m+rIoPEjxLaJsBgza4ja
GydHD5uzAgFXaMGxbmfs8tTijcy50CCf47DVCJBcEBucveUIVtiISfDKAn84241dyGy36BHzbnRr
KJmnpzWYcHZnGc/CG5Gs92228tBDhMarhcSf3+QRShZrT/Ar8KfYGbQGED268CBi3bRLavspCLBG
bzZMej2phlbe4EJCjMi2CvbkjqxnwhqLPfWfgzTmbcdIcbnOY8RMnjhYHWKzFPfURkb2dEeG0trg
zi2ZO2GVOghVuTvLeOTaa/+5VjGxAiNlUV9L7mOzPyBzqLZenFrE/BFdnIbmpp2J7lmCrM6wdm5W
PCByFivA7c/5BP+ZgzgrwxCC8G05TFj9Q5JU68IAPrzQO6q9pjdgpsomnxygO6BVi9LhpZ8mggfc
SfbcCKkwUVpnRzOP0mRYhEj5vbh9As/51eh3UcDvjYpaY5NpzULb1aX5VhXUakD0Yljwmk2bI7Uo
LU5lTLt04dxonJZ8H/+Uk1aeFDXwWrN61euuh57kPwkbUIgwiVpFWaitvoviv0dzjiWBq3T+OGG3
CMYcyi7pRA0kanAFMAPB9B44JSYm1USzt09ZlX6u8O404lIVhocsiGKTnu/ynMqn8ChIfe/7/Q/K
8hcJL550IWbQa/1/CwkeX+uPr0H++mPKy3/+s3+RPKSgV+qhKDABmukCycDvYgL5G51URLVz0otO
f92mz/0vMQHgSsJhyHgxwWsYls5V/EtMIH+bG6JAN5Db/K4z+D//6334j+Br8UdDv/np1/+GUepS
RHnb/O9//0uvXUdEYEgTU5Nl6bYpf+quFg5A+hH7B5HVybdaZmQ2mRaGiv5auCkOa33rKOtrReOp
CbHBaEqBy+D4kt/iBA9IkV1+uH9/XOCfLugvlM3vV4S6wfZMKYVh/KQ5qO1eK1yf5Skd1bNrITpM
qmCdIGWkoEmLlXND2wNJ7NK1itJbFpGm4SuqXB0pF475oMfxvebCHYgITndpOyJLT25pXhzZ4MCc
lkRhFt2zo4J1r3lPWhMDslxbVbR0wrLEjdzsx5avCqbrNrOfkAEivg7M4Tpm7R6rOQDuepe0EAKI
WgBz+83CPInn4p07tVHTdajDbIEI4TqgMi0d8j+nYDP17NsTGlvie0EuzS8d+a2NEb97EanVcqMb
5SWf6J/6NFdDQiPtMr/MfiDHbK9ISk9d91oRfJm7i76lBDWdTTe/wV57V9BL3DK/FUF66wq8RZwv
Aw9rpsJ1DdKuflW1ttHKBCUlcV3kpVKhS/DQWza2YTBdfXzrS1hkRbL0BJhAom8U9LfwU8YEPyY3
otNCQj4NxKI2F1gPMDGDFxYx6njBQzC40ODqfdI/YJR6sKr4lvHkME+dIy8+B0I7xYJv6G1caZ6N
kvtSZywMnnchk/lahvzwhoEHCgDpXLR17eJkmYDORrCQVG7Poz1fuXRBPuFqpXqyqCHMaIG8kMlA
ugKeVjBtMLNod2GTambKoGhWvaVwmY8eR+qYk9m6mE1Weltu6rh/rip19Z2ZNZ/YD4336Fb2UhFE
WvFntuU91TpIQq25z/Pm86SS2y8G+awX+VHToCMXplfmzGISmLU/K1yaiPpjbzZ41ecyM6ctPPII
sztn42fpxRrSb9xzYBKxsYoryBKl9tVMoUUYN9HG6e/z+5/mhB9fOedneckMyOXVoWqFsEi48idh
hyNL6B6J3nGSVs92R6CtqdGXg9al00VR/oZMngdiWJ+NpLiVHm/kbObKSyxchCAK78Uq2n0R7osx
/oRRippofOYMcbRCRY26JmSP9yx02qtvqyt0t039HZc49uAWGqqhvLtZOPOko+JiYGG/I6sR7Psh
KXk9u2DjpXCpYxcOrXkcuwSlufZRlup5DiY2cg7mUVIs0aBvDf2pMpHVpYxSgN3Q6IwHENl3g0hv
gLrTiHTK5mbSVZn/KfKEt97I3v/52Yq/kJHmu4l4jJhkV3juz2Skepog3E6qmzVT65BTX+yq50EU
N47Vt7jVVt1X124ev7/rVc38YjXcRkCpWIztXTAQyFthqAyyI9m02yFjOsboaY/G53++0FkS99Mg
lIZpo8E0bJhQ5s9CMhKIgjp0R6pfUwtuBfefQyat2xc3mqZnOjNbWP5LkjHgx2YXLK3+UD61GUmO
WYa5mJSqzLkEw9bkUeOsPJtMWFaQngvN/prp20hQFSJZ1cOszUGPNzXHvxn12a3Uixu4/UtrEdA7
Ju81gLyoHq9shK4hjVlBqO8wZE9eQI4dVd2a7GQrZZQYOVZBJi+nEVh62n1Hazzqom9tDBazbJ/T
ecD0H8J3ic31w7PG1EDG3/dQZjavF2EG79/HhWYd3CJYDax5CFzp9DFNVsVVwWa48738RhrZNnSS
s4X/We+wZSbnecRMLjBYBMuyOY50XH+ldfrbB+LxGrK2M4LkT7o31g2VaCMPpKO0hPkbOG9vEI2B
eCkrqVtbESwWUt3FFN+szlorTZ5j8E54Ej9PIeDiOiTdtOkPOn3QiptWJ/G3fx40s4rxL4MGJZYr
2bdwiP9ZjdW5jSNyEn2QKKEEJDkdsuElaLvnOdzapaLPYG32xaSu9LZuORLd2MS/49nYZLRmn3Ya
1DvI/hFrqpkcUTOtIqva+GF2JF1sT8gNS09gbSdLvBMgf7LGL2CqQSbG35wMqrIWn0vXXyVT/N6O
1haf3znu/IfBuRUQqWLcivOSwaJDdmh+s+3moSAXOTMVebi8jl0DNze9dJ6/8jPuL/LJJKZnwGn7
iAZvoyXlk+8jY7f6+3bElN+WABQIDUlaYKqY76egXit3vA8DKmdBDS5jp+obh9qvvr4uk/Rz4cRn
23CW84NqqnpfZu5TThk9TgeQWMlxzoOO7BoHHpNi7VpbDMnJnfeYeyXsSuzd0DguwuuupIAuKSx9
CxrS5ENnO4JpnCOyY2E+VlXxi0Xgb56rYG/q4trHxWKJWfz3g8rOS3MCVDKTNSA0JQHVgGh4Q5Gf
3ksHIomXmL/SVP6s8mSGhG5nSht1KXJa96edZ0IZ0p4UI0k6JZAuY2mYRBS9mQkFKlZjI+uvIp53
Kt2picGqJQgCAo3uDRocw6jv/nlg/0Xi+f1ypOWiuneQcch5yf7hBsQewS/DgBA7Y7gWdvLgG93z
5PV4+AI2aIEoXiwqOspsnon/lr+4/WL+8X/eEcxwA4eNuNBtXDs/3f8qwN2nBawaJGjVd4LeqQEZ
2UscYEsGdnpgAUDFaj96GOkFgE0B6B413fOMqwJLa94lRvNJH2hMJzF+qjFlJtPURDaHtialC0bu
IKqFqqZL38lfTVx/M3hMT9ooQ214hbb905Zdl3CqhKB9A7fwVJfuh2lTdA2MftOLEO2GKObSGrnv
lBwiqhWUU8uTTcR0JlzSIT4bvGrYAEjyqFn9//nBOj+PM0O4uiukbrIsS/ZcP+ml6WOPqeNyaNdA
BY52aNwFn/PQHkDB2DSFR4RVBDJSSb8ajUNGdcuxQQ7+SyNGYufwlQ6W9ub72VFLws/ZreM7sBvV
dXpL455gSGNBsXLXY+RBmIEwx0J60nfoHIOQyDGEyeOg7pjbE5qt5SKx8LjpDCRNQwXj2vE7mTEF
+xGi6WNcV3g8V1PMUYzlzq2oKOMqIjY4+DYPh6LigWZICcmQ5TjSA8nXNHdpC5YLPdPeRMgWd+iR
BsS195B34cswn2RCm8ZDEJZ4/ZJb1OQ3ol7Ymbn9a4tx/Bf3W+jy5x2QYXJuRgfPwdJAPP59Dfnh
VTJUA3HJZkOXZhUyu/w4KZfRKOhJ+86Ok0/iPYZR+m7rr3o+nrJiRoD7TxEtxmJq8QNxfgLIS5bb
nTII8Kr7q06n7a63OW9Z+B3ryv2wHqrS/OR25ktP7i+46hZtB12L1KeqZl5LTliJl14kD85kLqH0
GtYrM6xOnCQXmJ8doyRb7UWfW0w1syK98VnjoRayTTCFh/Ito9+yoK9nFNSzegQ60oYWFk27LTo5
aGyV9h66HBPYYBEASbtu0ODrdc5AZwR21ejCn4nZiy40D4BzRmlo0Q80MVVTm0z1s/yhmBBcqBJU
FH1pDyAfrEVstPH4SJyCR4EYQjozBhimyqK6XhYhcgZUUWToUNZD9h05NWAPFa35GhN98XItM3Js
hu4lJx9qOTmQ1+0ieTLBCSxaiZbPJZ5+qaX3cGCide/gvXIcb1dmNm7T0YCDFXmP3yXScc8FT8+u
4wr6J9DStYGaGO1kZidQl9/1znJKNyb10FUelvHatT1gYmicV7R8r0Uqk/2Q5ABQLDCVDoGcMU+0
18dkD/v/kFr04COhfXJc87V2qud50ZnX+aarr63GRDBvnqWvMbbLyWKPdt/ZHCYsjTOsMe8nnXZ6
ltFwFUl6A+pzDEZzqwqTwraR3zLGnhoUNUfVXee9AKkvD7OWVbQ8s7jKj6GwexqLKFNrKAplv4dk
zSEkafcZZzNYK/E3bQpxlWFkI2V64R3bHlQMUcr0+RxeQQ7EGGPL+Y18LyZrEZafOidGuyOi91aE
QMsYVTJ6zzR7BWh9b4Yz5cumwF8xmj1Gpj4LpsMoeq/C6mBH9KvN/Dj7lZw4fPVFs1c2k75lbyF4
v8PVvpA6deP8fqWp+G5xcJZ9dp0P4qlUV8QZ1wmAV17NsrNOp5xY3ttFTl+W79Vp6W2so9vQx99C
E+pbZo8bP0rPjUmkAKjxJTzKh6zrroJEnnR6T5NPXPBTk9TYRRl1EEppyIIorHT5qE+Vtpy0ta50
CJ4JgZ+0LKNkQDbW9U/OJG4SYzZVZyr2TG8zReSO3up7p0Ozk/YtVAhZ0fYxFTIm7ULPFtKgVZw2
ZGflx9gtVmP70LCHqkz5lDX981xQ0cd3FPYE2w4yRUHbXV0IMm7vPWXPnu+t/SZ7Eqp/JpZ7k5hW
tajYXiHz3iUJfi63f8YastV1azum6jV2aMiG57aP3puECSbNj21ZHHvyLULNnHVel/n3aBs8z9t/
ZwR6U9R0ZKJNiNLJCI6u7G7GyGRP6OBiLich1b1mcwlHtmQiYMrTwWyjjePuB2Z3dfT0bJMmCBF/
x3CixgXRNXnJbFJJWo8CufeUTNUTwbeDfApQss2Xq/yRdyaY94sDqz1tSMgczwjTP9UT0YEVE75m
UIip22ezUyutxybPHVNjd80D72mukCVhfkwj5O/eBmQvhna2zgXV7glRCBVqoPvquUBv1xpfI1gs
86dC/p9hD3gakzMDKdZ0qvgaA+qxCvpDRkuSepE1ORtkigisARvN21c1phzFRmwHmEk5J0acoOJC
XQU3yRj1a+pkl66J33sXvwN4YJN6vdtypgnyFyOE66Ql7/NxgiLjlR1ajivbvLQhp+PaBf4QODQu
6oqfm410FyLun6Akx4TwmHqjfRB9ASkn2Vo1epy4ZbtfqOpeE9X/Ze88liNH2iv6LtrjjwSQcNvy
jkVfZHODINld8N7j6XWy5ldojGJG2ms30dNNwiTSfN+95xr48dyAwhr5AdZIthVxF3rjOyunCV+h
5tR7HVaMGXHGqpuWQK5cW4/ILV/K9FXTp4mvL/5uwugOgX6wDis/3wN3utcZefDxwLahYz2yacxp
EDUGkPw610mGRKAeIs2ulTmgkP2xzVxjRbCNtyyxW0AKq6N1P/c/8jiIl9LHmjJEHSJWHfYurvut
7rj51i8rbMCAPjR6hJvEDdqVVht72P5UZt34y4j69xvBKCtoBFUNslg/hQw6FetQEiLk6m27zswa
LOZrA0xtf7sAv3ZbWOzBZgSkgSJRa7ZueWRhSg7wB5ikRNktpcENIFGL0zRZNcnFhiE1l12zCmNT
gqlNUDSzbHVEo6CNHO67ynpsbYVw1bhjrUmfaeDB2mlr0vhcSm0j5NM81qYNwcXeytFKjk7m1+2C
rLH5lcAIWek9RFt23aup/plDZdnPDoKNEocljlOeN/F51HZmb1N7UIZw0df73g6+J+0MZU91d8jf
Ntr2McxYrOwwT3e5Snub63Ni4O5v/PqxoD4LUK2M1gYSU+Qvw8FjRtjQx7KWMTnVSN+iZFdjP7fg
GwWzMW1d1QptKLNLF06/wxIXWUazaTG7yyxDRB9zbUEeIuwPrAAQn11jVCGKz2ua+4qCAVBl794Z
yVBMOBQm6OVWJd8DLaKD5uTxjn+vfMmMqjk+d76nY6Mlh4GFnht3K+6XHWKv6d9lOH94Ia6hLve/
C1sQxFc4A3RtRdvBTGL2esuRmv3B6E0fBc2rcMLczRQ7nDoP6SyMDqL85iCiil/t3GGK1mXSK5hU
d2BFdOnb918Ys6mEmLFKtibrD+LT1DBiElA5bXi0AF3cWbBv2OHFR9yyGHJEA0g/URLB6gGp8FVv
CvasjJZCIwsj1YnBMv3U24uBHFLVgsSc/tq1Adr9lmcrHAkIWauv1oeHEWwViYq0G9qZYHf5dgEu
s5J7yCzJPdhGPQpj5rHPzLZeGxvddOT18b5wyHpikGzxyX9TtT2APaCe7juIMwU95dT+2Wbhj1YV
ljvm/VCbFlOX3tn1+JQlD3Gt4bqOtK9MCPbMMQaA5Eoq1ku5J5YwCOGdUN4wR0JCg+K57ZmcWxgt
rKdVwxDjeAbtAN0OoBuAziELDdV/oBh40J/gYny0Wvpg5SwGTuHvc4Gyqwm+u47Vt9D0O5+sdlXR
GCdUGmUUowvqn1TlC8E6d02FpZ3So5lcO4o66i86OIgXuKW/ByelDHo39T2dCQXhILd6YZYcFaZ0
2Qg6rRZiZJPl8lZEm9lSFOx+UudWZh/OOEXu4et9REW5AXPErfLm1P4q1KwdUY8PrUOIcZ6gRY6u
jUPutxteVeXC01nVSxBkyMEYKAy5uWNhI7UITuEPtvQzl7GNe5t9MOQ9P4quEKZYC9zNWGnjkg4X
oUb5HcCFR2m14bLzh1vbCRvO91yw8Qt9Do1tTntFaq9TlN8RjvttTtHZroth7Tr70eFd2azPqgQd
FfR38PEs27D9zGdM5KSAcu6oV81ooKGfDjl76XXDzO6lscPBDhBWpDMwBI4KKRgFKWWIvPnO+dhC
tfuMqMS3DN24O6q2AXE/bz7Pi94U+766c76qiu/eLbYZyiaPVTpL0/M0pbfmTJGxjVSb07b+MTf6
iyqC1b4xLFQ91SP+ohc4pnjaWn4v2saha8M5pW5XrI5Pog+uFoZ2w7HvDZZkJacVjo5jnLerDnFl
Hn731ni0ONyHVN0T6bDcB6/Ilx96q793iyhZzqWOumakxW61YOns7LnyuZ1R7UkaeLaN9mvsya7u
db4UnSOkUB0vRWft0Lbrlot5gz4frLaTer+qeKouRnWFusxAUtid1C5qpOOzaEL2pU7+YNfU+WIe
khMyPqpu4jgQfbY28smWD6iiLB7085thHqKWLTBGCA/7JkTIl7ELrrbxFo8eHzwfLKomxMDOCfbK
fcDrSObkNNacvwM7vKJDXJhRtmfInTp+OPssMo35C0a87fzq3Jfhd0S5HUWDGsrR9zR3Hy3D+tYJ
U501z0tWsdPeMc2haz3Kqnsz2uA1sNm1Yet7UB8W6HdVQ1nYoj6r8aoOo7cXrT4M9UJvmzTzPvOa
Y1/lZ/XVQn/aaGN6DCW0Tzdcy4lijR9nH6rKqQrgPs69uKGv0hrP5VCtlOinQ3jq1d1TCOg35USs
B5zwQZ1llnxoeOVZU28tSbmyK9mkXlQLU/2R2nMmWfahvkdVGlOdQ8PgERVGvPfREdNQ+rA5yugz
O1C8e2rqUFvJ0m2fugKKC78Le/VWfeyq98ni/aSK+26dntX9iSY5uy0V/sTY92gi5wLpUple2dru
Rf4g4mQR9yiQxOy/aHa5bRkFrd4dEjM9mc0xc+tDo5ppRiie+GAnhkS4zhOPoOD+zVF92wwou9Ed
w44bnttnzs4XVcy/zYxRnCMMt14ilmxLglhgn/iRcr8pwUaI9pu3gPKYHgfHXGYnSwu/OzyBw8RW
SOQbJ27XdviQT/7ZL6iiyRXAud1YmdaSzvtOTapGAIHQzHY1h3WLAWD5zkuEOBMhm9o3z3VxAl99
0L2PhnQKhSTUbH5z1fFKa294azFGhIFxovxOZ5SXkAbFhzTrg5rDxqYj44AdsnrItrBfaiLJzdx9
KSs+Nyfs3mhzPaj6t6qgk4L8HZAiOBveizbw5GfnRfV4q+himN2HavNGjPtce1Nh7OpTRPLOyK5e
anVGYhcfcsrwOOdUeB/KNHrR1FSVB+mDNzPLmQkFZ4q6VTHg2e3YUbSsjnI6+/qziLEjFsF3bCXf
Ph1yiFEAms34RSL0Lj2U6MMzPOoLyVnByshAb+5aSn4chvF9jy6Ae2++GPbwZCoNVtmTMee66zgt
3FXg9iSs5huhdhMeSirg4hW+ygNMywopGke5WKfz3BbPk4SZ6fdsSUNrwJfpFCsRTp9unGnLPGFf
WjW4aMeov6eYf2bTth4sBE0tn6hjp9M6itWGxtpMRIAscp2VOIu7PWmGqN8pwtVW+pmLLy9GLJVz
vDC7V9QXyyAL1nHLp2KbEYZkfphV06dU688YqM2wRodI2DU2J9XwsKHrtIWTrW9Xq6OqXJjadIl8
aq9Z8+LUyWfcTpcEoSJcmIujcZeuv6vJYQKNi1kKOf/FDbQfZuavQ4dtEQtPHm+FTX0SxtoZlWS7
ZAuNIyYkzqSZjjRBN9bQ3XshW/DSfUcM6C/INCBgxEtgjBkXa+yfEpMsd8IwnihWgcvi6DFHGEKb
mqNPEX3aIMQXPrxW36Qa52j2GXsSKRCA9Gw9vJaeuUNOziay7zaUhH55XJ5mdG9Vwp1DtvYJ2ro0
0LFWreSetdI9RKRzMFn+gKyMnbhMPwdTe56EtdVtQhemsYPzpS3LOH5PkBMvtACcHdrnbY0rDyD/
hiRTSrKe7y+FhQm1hWyvB+jqbpfapERUOfaspIAMESIvUHN/WDnW2zgKlYf7VwIGY9s00WtDl31h
wmqByGliUSAgBbfyyqpbdMUmaQ3SrneFQTfBc4ZHWqGomlNQ/pI+ti9B61VOC6WLA+AMqnWhze82
fG12jdyog00tIHQP9DZl/6nH/AJlRyh9iP98JsFqVwASWNHFrnf+KA6lxewrLQ5hrP86vlaLHZ83
rCJItU6ZFvsuHT8NfLgLHeIWysjyGHlwnG6/Xo7RY2ml7zmcgzVMoouDuLrPuCnh40ZKCUjRLQQq
OY6eWAjgUaF/R8CksUyIalkWbBJiaWMjz9OH22PQYTIR3JlTTGhoNZcYT4OGXJzceK5mcHIO0gxv
SpwFjDWGYgj4sgKRTkD6MGwF2tBFGCaXDPRNLOx0O+ceAz8tnAVk2ZmyUSghHfun25eepeZPL6mW
U59Nq6FuTmmFMxrvD9OlNZ7xi3D+Y0alzzyycXb0h7hAohHpxGVGBFBHemMsZ2JvCOSZ0e2SlNVp
IBhaBDEdH05N6oRW+YRto5+WCANmi54/zw1PVxpSNzag/KN44djwmWqtsZqANDmCxQnuJbDJJtwj
rKRgQsgA3zgmxSi6z2rsN0agLQMJ8ZESBtg0NSVRIBQOWUQ6ahrPCr5RJbHlYS4fVDEGGY6qaeAM
8NZEWzSYqNflRJokExwLTZZCT4WoQFDwc+gJgPMlVNce/zIiwA8aYoSBo9kLc22ZBNG0Bje3A4n2
KyFThHyHzehEnznz89IYpmPToAiqXHjTGb4IkEONyzURE/7eNiCDxxh9j0EkJbOAqe8ySxyj6NMb
odClHR9LVeB4p0vg5LpYGbZ1NvPjZGt3xBbQNXLsg8QNwpmET9jgE/ntv/I5+6jwrsTBdA+G68NN
7XNf8dPyhIdDa/xS179yK/68zffhWGMTM+TGSvlgKOuB+p5h3iN8ZnfQqtqpq9/nXbRDJX7RvfgK
x08xodNPQ2PKsXr7XAH0Q7W5yYwU5jX2wJppx66z69TxQ5QbJGoqWLTGeFxVRLOYFn8MC4/WSvce
tGC0yB8Bq52MFxTFv1ppPzne2QeMzUIuLnAxwH7TzaRyvgi64ULo+/U2TdXhJu6Dk6v+tRv1T5Fl
H9zO2wQze+sxvOsK/TvU3Wx9e2AloRgSbw02qc9Rj8lCUrMjlwZ5AAq6jH5FbsPLN1iyAmDCYcoj
DTq2x0i5r+p1glul+3TQKnXwSBgSJQZoJ/H4CMhZ0BvrBUfbg+eLC7lQVz6w99Idt/bAc5Ks77nO
rFpMLK5rJEZXsgtPPkNuFNOFfDd0tj0FI62SOy0yjkKFu91eik1eJaQLcYH3Nyx6JMlIjohKUUvN
wNU3w0WMFPmxjFWUvtMrGepo4KRY9B5pPwjsmND75NOrY/blVKS4vMbBNs+ab6DrqJPmEe0Yto4a
ITBHC0qog/ark7vIp40iHD8j0FG3Fl5p3PU9+Qu+z+kndLDUeBDkEoPHERi8U3TFV5/wvUUuUV64
tK4oeimWRfAwFf096tdfluYiiwcAbTEjC4yilH61LwT0rE3QDgvCE/g+EIrbDmYRdcMxX+42JeOv
y/QXYwKq2Q9PfGn+bXDQKtl5RQkn0GB0eyCWlgRQxgBRvJXrMvPQYPrh4MyfAt520VPuduwhAvQP
U1DTxiN6jU/OSM84cl+1kmXErWpMZdQaVTdRb7onXTcQEcrxRLLGWXPjzyp3zpT5EG8b6b3Etwfv
OjrIhMsr6u+0trmGSnDGZllhsfDgDgiCnvn9ocMyCj+CfUeIhqXuceC5vB5c6mRgavFHI7xNUwTQ
LcLyNJIRYrFj08AUjqx5k8SC3rn0Jj0xbtyBwTpH1Tv5nfbM37kN5du3Z3EwaxsWDcPOrmrvRwOP
s2QriFUafnYmpgTMr/lar1mZtSnelojeM8NmRp+ZZHB+qOUb5XkxrzI1zm/LWMIZaAlU+RrY8dXq
MjZcmEB1/MCF7B4pdFFfUjORZ5FpEPkvTFQ6LdPlbRRODf/Li+JPZ2KQt/EAX2ai4pFhurb5CZQc
4AFH17TqxRJoPqGn0bVzyEENYLynERuUBIuz331Qgtm0sIuXam7wawTyuIOyvAHlKy6mGrUNy+2c
QvicMwaAZH9Vz+E1c0cc9PzBoK+lQTeqjcd+W7bMXznY1XTdliMJv5A8emtTSVcDE8IiQR3QAV+3
NLWSlO9Iv1gZFFdfktisdmVBkOdrQenN1FTKuuMdSiBEfafrG5ID2O8klGbYxharWHuyg/Hd9Zhe
bm+JyB1HYRCXcZpcpfphms5juVkhhB5cY5uyg93stXJe+6VB3NlcpOuMYM5FBr0jy41w48AkllG0
uW0gTd+4s6oE4V9Gif92dXlVbkztYmqUBkp/zKlYst8NgGU0LZFRM1ly1sQ5YO4tDkM6ATIz+pkt
XOMoo6o3TNmn17Kfb8zoxar7O5Ma12IMcB0A6OPjetC8+edtVKtt7O22RkPfWeP0dHv4rUkgiluy
AszmtdYhD1QB35hoIqYdp1uGgnJipuwSjoNTgfruYZL1yklMyuew45vae4lb+m7AeokzkWJpyTCG
4gQfGEnMT1KH1daHg4tXB69hEDUYlnP9mPbVzmFQQwgfse4a1yYE9tN1W7/Oi5cC1pQU0LcTpPur
rtZgO46gvm0erda7pCsU8hhg8gVA5BxszsBo+2H3GHn3UWNQVeRXb5sY4ofZBesChzyJStp0V9D6
i9v82xg5PE1Ax1Zz6bw5c3qa/YqL1ul9SLw1dpPgSgJt4qmWoqtzo3mN4dl9y4Gl76sJTu1So1qy
9gr8F7SCQ1p4eBf65DdtbOOmBOJWTCalae/J5qhvIdeV8F4Chy603Ymj1+O0iPz+rYuwHAt/r/pl
Y/MBeickz5WlaKbiE/gbE3gnUHpRLj8g5pjTQRgjXBiPKrzvU4ot0eLxVQMdCctiU6kEKEs8UTiE
RtWxeHfdeM+39Cm9bBMGJu3hISaadQSG4m86X4IjotOYRoL8mvaUolZnJIeUenHqCR2IRZipYMUs
ORh6/zknFI4np7zTYiaKpI0QZ7T2YzLivdKnO+mOGlZ+7UGvCIdlSk1MbkIw5dQz7TZrwjZGCfs3
UpjOkGo8He2N4Ggx6HsjxnDnqmWWbibbZdG/io5pL/IZlPQdx/Uw0FpLAZZUIz0JVLTOwv4ZG96D
1PpVljJA6oKQFFe14l1ByoTH4bTHt1pWTb+0SLIlO56g5rp7GAxnb/omm9ZAe+ki7zREFfuGOfoa
SOZY+bX2HczzcWrZ4HZk2a1LQq98essAi/gx6F42blHTzKkO+GnY3EKvWRU+gJ5Aho8xBZuBs0km
y4MVwjOrypFAZaJYMl0HWQzqBO9sPY4WtRROjbfOhx9o5PSEuFH6iKo8SolibuRvnS1TQ8UdeIoW
6DPe0j54vk1FrvwwCQ7DwYj7iu4yGKsBVIp6O2OjVaumrw65Bn7epotlkIu7zPPgY0IbpyBUFy8C
nmLji4op/NslVwJ9PlglWU4Xi+enybfAm6DAZLRicVeq6+NzlgNHIRvOIMVpZxfFUKSL9BeZSfkW
80GxABjE8FOTfNNVPxrFZn4ve4PIbzVblHBvpMXhz3AW/ez96jtrZ5ts/t3AOgbIsqkLvIESpZHS
7jMpn8pM1TujGGVxelUC6J6wskWBTECLiVoMeUX/8d9mk4ff5GG/V27/hcgHhdLBOuJJS3k45J+E
251skrCwMorEBQcTGvkc0jrixjNMD0oVcDtWUBD8+9+q/1Xfw6+VtmUbtCCR8Blo2X6n73EBuCWz
Ddzs1lneOLP5tKAFKOdnu8Mmi4rXdMt08Zte+f9tSP8LG5KpHAJ/Y0OKvqM/AU2VC+n2r/6NNLX+
ZVtQPD3MRIa0bo6D31xIuv4v8ntt6ZEnLJCBS5SJ/3Yhme6/0MxJ28MWIA3ddbiI/3IhWf+S6kcx
6ixDSl3q/xek6c3T83v1I3sCAefTRBunS4R6Sh35uxFVBhZo85rVOeo4NqYgsYrpsTfphOVx9hn6
dbKJWlLppmxYG6OsN2Qe7cnNxMo6GSizJpcO6Bw92ePP26nkdw/zf/jM9L98Z57kqvAkmQb6Qdu0
/3h57MrYOZPwgQKNFLvQ+DUTU0wsX/JK8MZDCYFt2XS0wgWBLss5o8RQB91DQJT6LvKIp4n8AJXr
+NmY7M8ip8CwpNE/+oerVFfxx4fIaUg6hDxzqbol/iQhHQCttf3E2ZsCBYkys7TufOOoY3B+SAyX
zD1zp5m5tXOm8isFUkpnBT71RMRCRSN6bgIXzT5AAqq3zfbvr838C0DVg+SKxhdIqCNcW//TlCGo
483SR/ooBSu/CQh+EWvkwtNoext9zLhjQHBWXTUFSETrqURJdi67ItyHuZCcWTIS00rSHElIqCN3
04eQ88cBgqXs2IOnk4O6I4/2lNWwZsVZsNVybR9QlrZpBdidVz2PRvLkxiTnGJTr/0HLLP/66G3H
M1z1faHfdcWfxm9fOZbjeylnvnKAulebH4S7AGDJ9XVC44q00hpsoR8lm3QqjDMHrq3ljcV97w/P
YxsRKt8Fp24AxU0nHhJJJV90UD2LKSZ8ogl2teejGxytu0pSIok8wJo6cJ8ttPMZ8H1NLlEhtp7D
qbNi+0qzdv5sc3vvx7YJva+LTloDr9wFhpIlFFEsKqqw46kW6OxZYsd+yR+hf+1zCikbThPZGnbM
5h/GAEbHP41Pj4qkJVirgAUhc/7jV1SFvTc6LZsAo4Rql9XvBOaWrNZ3N82N+7MvtR+dJh7jKUSM
FCuzrHPOwTiSVoS+bCjfJxdGpCS5azHqwcZEe8cwZ8fklgRMFdNmnmIXSof+GPqkVrkO3mNL429L
fT3P/NMxIhvqZ8IeTqjO5t/f3/8wS3jCcdTSKJgbcWj+8f7sybNG3OeEFhBlC3H/y4rNR5V2pZbJ
0eESk9Ln3cBBWYCjVJ4CbdXoKV72LFEaUAP0m7OFPfnuOLSV8v4fFu7bwvzHGeI2/VNfFI6LOvdP
V0j0JlT1kbqtX7hvZZ0/NSBYsd1/JCe3sLYk4BILCy6pz7h4vSiXMXkdqqb+5QEiBJX9WCaRUqSy
SUugpot8PeZolJvCe8mTFHbbRgkWR5GeLOpBHUpP+kOYmDmAzSowzaXrQOMx/odHL/86QbOAQCJg
grGYXW6K5N+tH2Sq0MSpmFTUb+IQ9NKOBEX4wwq8XL5we+1FhsHrLM3HaK52pRmfbylv9FUf1cvp
oEqAC7T3iW+NWD6WLVl3i4hKjeFS7nIfCK0zqXL7pCf1lnh0FV+WLlpa4Bj5wBLyIfjROdoOuoM0
low03o3FuNfA7C/pBBC7hu6dEzOAP5NfZciBB4VRvIq+9Kl48lJc/k7sfodmePy/j0qpaOS2EJ5l
4Lj446gkVybuWxPWAGbnV8RTK1G5L0mpnU3owi7qFVBz0ZdWc21hgIBaftzGZhtxQCHw9FqZNQkF
cXgFNols8Z8MRX/FO+N+tmwqf6bucaZw1Kzxu1cH0t+BDMCr86v4S8GNzbl9T9jTjsI/pmHzPtr0
oazoqtL+wpjLvOM+IV4g0Wh2pp7/Agr+RWnyKmrKWAhCc1N/vIUH4msmpLBDLfBDavIZobcwFD2g
TL8yG3hQJi+wj5Fua0/GTMFyVil7Wm2eNQKZjVweGhl+gVZiW533yD1sn+yi8Dq4GSHw9E1yzYRM
y7DW+eCTiILbVNYPHXzBRaPG3W2kN0514ojx2FEnXMSSr6GnDZ7Y+iOFrOtkJ1/lqD92ZKkQIo2g
E0JFLB4yyzon3Lwh+e1/PyLsv67FHiA7cOJUb22wHX964iO2KmOuIDXMLjdNW/vRpuk9pCo3D3GV
CIOdZTwMlXy8fT16yK3c1IVdnBy9jzrACAppx8wkXXXtMTXFvhnQpATmJhA2PBIGTUS6hBY/27Ya
Xx3C3ghbWx9lxCMWiPZ/MmOcahdhWVxinDIeW+yO2VxguuDh+U5+okJz10htmYGxKUW6qsf2XtTp
ySs5C5vWtCzn7hjY2idA8hdhtYcmqvYGJNcl8rFHzh/vt8Pl7RXcpp5SMxbu5H///cNkgP557cc2
JW0dv4MBF5194p/ML3NjldKIqV639A7XrTctHLr56+oCkwaVJx2XtRH8u4CZctSNSOWAjsK9lRrC
PK07NAW7MZIDu2VvU2kzqtPohgn1RVURLMz7cQDHOdm0bwBCUUkiFNZm7l3kgFw3eWTCQKbVrY1B
vPZmeZpU59rlKMtW9iWd7TXOfXqNIlyzUUWMM+GiAnasuol6Skr0ATMewB89fMpS1zpWvVQNsYXb
+ObBrY2DKLXmYILdpv+NIIWC58lBXbUYWmrqdOq+Ox7LIuy1VewRVYtO1aX7Siqg7T1Gvv+JZIwO
namfTSv0Vlmp6mxsm0mf6ogg8h5I/hnRC+sX8peJeOKAPZ/sijpEEfbFKiHEWVTeSKI9kNycSBgg
G2dbWXxhAbMvUJVFpw/koWu8O3aL3g5C4DSn2S4dkFHmfX+0Sf37t54sc5dlqZ+MoqB5LuaLhc1Z
74ln6oYu2rI9DPXw560JMgrOI3kSvbTNexlN5w4iIcaemIDRKvrpl6O2Y8LfDrnpAEf2k20evxWq
JSIH70kwflG987UnFUUy1fIn1nQH+bZkSDirwEwSfk56hcODCzzi70hrtvaaSC9JRrNwdOxd4d2L
HhtuQVsKLl+zK9goozUoVgFUtlWI2XHOS8V8pg1COh1N8blfY3fP6I46ZzJY6de5Fd0JWjK3ArpI
QcAH6CHNd1ubunWROUj8ylasohJVRBPTQUib1eztb45Tw8W6E/UrFGL02WZ22lP8MdNYCUuHbNai
H9dh8DNqSHAOtHCjEafD176KE2r8HMysY44pNerxGE198cYLN070iPcD0xL6J/fieWQrFeBBpZa8
x6r91PZVqDLL0iUrcbo8s4GX3ZFA4+KoCU0yjMKto1PdyiU5Pk43bYxMEFcDCXPsz3FZhod2GBdV
aVy0nkmqSFs4ObSYAZoyAeHe3Q+4Ie7b2ua/rG7V2dTU0NzKrWumD5Oq9Rd1pC9IlScsnBSrnm/z
NhpHSemosFaTcuE2ESFpI+c7iejANRsHNZ2LGNKdV2Ew0RlCv1PXHKugjoHNpVl8+1pGmSMtC8X7
LPkSi5kVqcySjdezxs7OfE97gkI26oXcIfamyCxnNQBkdoNgWo8lGa55o9957j5KLPI+9axYVZpz
aQUFVKERe1B4Rro2prqn59/vpSHMfTkwF3MsQv1EpReKodz3qfbmkx+7KOyBGStFO182qzgSm3BC
jt/W9X3XN7uRI1SlpBacKQFvlQzUmrwtibk494jGjJIvffCsne8kn5o1JKgK62/yMH4UWiL3I6VF
znxXmin28qbFsXVTruJWbxa3+63t71G4xcYzhy+/dH/EoZER2EtInWEW6zSYoB6S57BOC/8q9eqa
1B7pfxK/kw8bAAklKQ4ZYeX0UfkgbITxaback+gzJNr6XFk9HXU09TVIPnihpP/QCbbGYZ/k9Pjz
kgvXYrZxCfV0QEreqgqGHVPRvHUguS1Y+ryTP9LvfAQxFJ5iWyZLmYcooaKJO6iIuuiDrleNeXxd
VhUhfqVWP2o4FUZRMAvziWZebyybIH1sB2iHwj3eLvb2cn1Zl0uHXomFziEfG7k0K2QcourLTZu6
UP2VbcorxE+n7Fz6N6Rd0fHrzJhXgXCrrkyx7UVMFbSilKp6nvu+u7Yhezjf5Kv2J9Tq8XuPrPne
DJcR1eQLUZlEvoVs9qkLKIFn1nZkhJf0UUi0CGV/iDQZPwybrNG1h9SKnqfUfDT7Htqmzs4p6AXI
f8s9lfhciDsAGGXoR9EK71CP8DgEfupRvE4EGrQ25HRsRWdXgL+sWTWWFKpR40ZvaYNPrYhhjRbz
c9V0HfI6zSNbusFClL2ZLUB36Fd4hybrI3asJ1mxUQHbNiwNo6juhkJ7FhAGUtj5x0giUygKXoeD
fzwbHbGt++ydJTFdyRx8sOy45cni2SKn5FRleDPp1uI1Ky0akymoNWPAtNATV4rtKlWBaQBWbKvb
1nW21knC3JCPdSGtbpVa5p0dhHJvzQ74tsLb1whL8Y465bpJ55mTObmshUMbXvjtXut9H5Vd88Pq
nWpddIW5DeN8PeRI6VsFd0p6jtsa1H5S/BKC0mCRw9VfBiZdpXIY65Mt4ZbkTrjvHP+NhoW5b9zg
vsp0aJXw/eli6+RnARJZZQGPHYLj1o/zVa2efU3UItKp8aCaoOAv75AmRxeUDG+axOKcJRo+c6cs
OQQo6LkdnonyhN15DUzTvy7Vmhk59kM22eIQWE90gEk35Qi5qjBkxFIo23+87mzXOpRQejl6Mb8o
DbCRYQMMIKwwMHg3tA3lCjgyGRhDqi3GsQZETdrwW+fWPxC6IBMR068+d+mudCgzCyJB2QjNp9qO
XNWPJvwS6y4JmMS1zCVsW1/rNgHdOwo/TJVjaOMiE4tMq4lF6LAYNl7zC1khZ4gkRN/nF2W/NOnE
ELn55g7Fi9W5ZNakiBWEZffMEPYHMafUUGZ5x8Qa3YUuJ7lZDOTpZuRmeKM5LX0dkfDt1ZqMUZ1s
iD2bEH0VxFvO8BnSD95CUI+I9xP5TDQA5UC9f6hIHDwU2n5qnIGIEByerT88WtFUPIYSfvuU4CHS
WSabhmTiKMueCBogwXaG7Wbp3Sc/2tpnU7zLJvD+Ar8Flh693XGswEVWJqSjqFMnQa6lZuIEZ/ls
xobtpJ8+1HWH3CSyz0CefCQ4u/jN04d046baNXX0HeDUcxUm0YYW/sEfA7knsuSJ1RnMxYAF3x4o
XrKhCsjRmN9JimPMZ2l9iHz3MyMcoRdufZ8Nza7RXLEOvOHVcdmJ2Dql0NtG6aYj6SgqyCx99004
oxqibb1mJDVpjEbPMtHNEBq8NTSLR5nf5wOtC9r4CEv8YBs7U7zOTRY/u8q9bWciH4tgV/faDPYW
zbIgbb436/g0NMkL2bPlKkgGFRLOoj2YxY/JINA6UNoxjb3YMjEqtUZyeTqjaennnzk70aVf8sCs
2j1XsR0Coo+OtkW4ouYzZJSMLaSWBQbZ7RZ6Wd3bHhW0NNbG9U2vRgwVaI4gZoefN/4a0924bmzG
fUNC0gaFMtqXfsS5hXDSZnMkTZ2eY3lnx+yPmmhkWjL7xybRy7Vf830ELa4do/kZlIhlmtAXCzqz
MGbnAWu/ZH8t0p4CjWqnU4zZ6sN053Y5gtzx0kE+WsYxejtzkt9+c4C8i75E6a9Gn1mLE6iC6/Zb
PWb3y5G5gA/o3Q2hfgpoES8npCubxP90EV7gg3e5G/Xs62qsd+QO46toKG5os70vbXfG9pkhghjj
Yg0IdAB4weEgqUukaURlDHNfbaKq243jbGL60dF1uAlXR8J7HUQvtzVq8E52a20ibXyBIBCeeRtg
uVv/vj+GrbR2FjWqRVQ0a+Yzd+u2LjWWKeWENC+D0pqOyFcBCbJJVbspVBklDeJ4jc4kWCYFGgwj
52WgDdxbEmezpVMBYMnA85FEZxFdKsDA69JugmXVzHRj573hWubS74YXmPKMYT8Wi67DLyHKlQHr
ch2rZl5C/sxysOnzOnJwVv/J3nk0OY5k2fqvjM0eZVDuABZvMSQogwyVDLmBhYTWcKhf/z5E9+up
SpvpfrOfRaVZZYYgQcD9+r3nfCebh+/q0ejb+MbhVl7lOjSZSPEg4Ma4n00kuz8d2jaFMa2F1rWN
m3jXxKk/kInMo5stwYgo2ufgbchpQuVOfv1TApcDBpVyxnP88zkk5pFaqIURABl81tKHSON8NFjo
bNzAWbeAA1cKjjKnF7YjTwNlkfIiM6u7K3sR+dVE19dlyB2hFQdWwPuZ63LT9CbJD/31DKtFYqHZ
cmMWJHiQEMQkg8peAbImWg7OwZIy3wvJk5hk9MmyKd1F0bMdKgQ2FsdQEqy3Tm+ClS7MNR9mgIfQ
+JHUMAN393b3lMwTMxH6QZuag5Vs740ItQrmF3OdZ0v0aG8AkZC31XL0E7J4ob0SrzPicK9K7RK7
jDhjlQyfRKE4UvCQk8yKhsvKdxbBRvufP0aD02tlNjPrI/PlvHAJeyYIKVdOiChANzi+Tp0/ukW7
UVXhLG16BvrunO4myqEisXjJVXlub4wm0B64nGTeACpr7OSXMp1XPWouE+/51IY9x3F2D0M1zU5v
StrN82TtlIdUwcCgeKUnwc2ojQQKlKNOsDiJ5hSH6uxQ41xBgzvrHE/3uZskrMHhPbfhS1OkybN0
9GGXpHO0slvs2Bo5fEe7LKwzE3eOenp3naKm3M0Qo/Zw9ChX0WSfiJtBEBEUv6LZs65USU6N2yL1
Xn5Z7TEhFp6m7dMCwQOyyOq6aZYaK8p/JXWYHyAaZ3wFegMEA+6V8hp+UeWsoYYXzyNnX7MKbgxC
IPZdk+MwnwoPype5V/T3Vjgu3Bszy88GYJIdxih0XHATxDg7t+MCC2clIl0Wx3rSwlmWqRkcoeRc
sNXsxsRSZ6tHrtUVEyigEllV76YlZPzCPGcdGT8/cx1rCB7mJA535N3Ra3DG9CooybVQ2l0A2HTF
Ve+PYA6jlZ7Nj21ciMu8uMVzhoKmZvxy+u7GcmhvO2E9X/iddKy0vUmYLPPzWt9omhPvIyTcq6Yi
XF3Xg50Rd0/hkDb7Smpk3mJ2hJoBBLUt0oPWaN9IrPV1ptm0+CZJCluASXqYCDrX+DzgEuhnwlTT
PTKAFzXDfm0Ow4yyKXXzAQF7BZMbRzEIiPLQuRjIjRK05xznyT6tnIsyNHenIkodgrYKdP2lLPtd
MA6YW6yx28s8fq5sTV8Vmdtt4yH89qrpbBhhtccWnTGszPqDVtgYLlr2YDRd4GmN6M1OJVr8PCoP
rYMfBYSGdcxm5RfeYyHS/NpCDYNM3+WrxXXJKOKen2ZvnEZtDFRxx+8EHeoZJfZbWaF4HuFCbvLW
ITjLazE7dTpYAnykgBdeHMARV0VYp34RIw9CgOEEyGk4kM/IxvKtTZDetqTLZ2TZNns1CuphnZud
lkZ4CLRabKjxmU0uEg1dhh6e1uiDopUsZBntI43bH9LzDKS3w1LixXyV/ZqGE3kOmf1SNRxZgzQC
cd59QiiDWZtD0be5HXNZ2azhFCJZrqETMfVrEJmcuFP9OHvjE2G4QHhL1CNWbR7rYvaFTYXIQeCQ
Oonaoj0MERzXYtcHnFyc6eg1wypqZXIVYgSdHT3ctCaEG5vs63j2nsw84Hh5yZAXMnflgC9j+xjk
SylSP89zQwpHid7Lsh9FPICRYK9vPMxZUq1ToevbsaOSHRW0WYwdyVYTU7QiMWw8YjqD3bZHbFaf
Qg+Pie4BBijbNEY7iqWuWfSWIw26YnYMbMJsl57J3kiy1cmxHHJ/rQ+74dJmFm+3LpuNcvsLPHzJ
kkjh9NOggrQ8r4sBsD5O7n/Rj/5BS/15KkX1BDBG2jrMcLhL5tKv/tMEIJpYiX/g6fryMbukGWGw
MOmgrvVJp8zQyRcgl/yuMEd0rY72pKK+2teiIcaijE5NMx06EA1+50YhD+M04nBB30QdQW0/mR/Q
C/mstAIdf9gsTpJWnvI8vqcSSzaTgZcA3qj/L/rCvyORTB0EoHAYaSxtDfv3YacBvy7uBo4gQIsZ
uPYEBCtYeaXG+Mdyhy0trk3XcfjBKmxEdOVofMSYpurzXFaUKRnYDhOChJep676BXvTz+v5XTPMv
xDQcxQXD+f9eSnMp24+3vwJ9//49fxfSmH9YxAIztHJM3RZEwv4/nK/3BxnCqC9sYTloadi9/iGk
se0/+HKJNoDbAdyvaf5DSGObf8B8hgzMXFxCS7Ls/4mQ5keJ8udnSYcdiASE+82E62v9jl5iy8/0
Srdo8ww896nXfVDZg6npvGo92NNuiqrbQKPzZONnENl3yuxtDSV2rXHyyQc06rP1UDTYKzAeehO9
rFiF951W5gcDsyZwMeXXznupALTQoRt8Z6yRD1oo08uDqTFss4v0NQ1suIX1pVjYvIOkusqy9q4Z
2Fr/9Nn8V8qc32dZvF8PWhpxu2KBj/0+fFESpK+xaIaqPHBReLsQHPrgUmkCox7eQj8G/L1xzOEU
NsgoKirDf/4KrN/FcMssnXG/wR/WglL+baYeBaqnM6CmHzFczGIEl4ljc6/ZD6mbfIWKsG8ZoUh0
2olmlO1AE8fXNU7ac9MwYyVOjfgVtL2Gteb4CdLc1oEoLprsnETOZsL9L1r9tjOBB2U/BkTHICfG
Dm84yDKjxTpFsBe1W/RVWEDe//n74w5l+f3LLeXpUGFxAxBh7aEp++0NMkCg6laIBlynjnF8x8fA
oLVpGSRKpCO8CiP3wQa8OhYMDvIhh4l33LkYrckXNckjiUt8BDEmSAK9yiT4QGFJOOwCpanKVy+Y
dxylyC/l7qMEC16kc5UeCRMy6ynwMdtjtp1gGYTz2qDLLqKr1tZvrDQkAFuP5JpkN60iv4omCh6b
lNu5sW9Q4Us++kis50ikflATXeaORzsWmK8qTiHrUTDrnUtGIUWzjC8+9cz8SDy0xoqbXlYgvZjc
MZBdQHpMe1du90y5jzMFewFJbbQK89sRl9RsQ2V6rLIlaSXhBg96VvgsoCE2Oyt0yOD/iWZZAFQm
EUz4C7kwY1uQpbHsWVO1XKyRpsdozNddzjzEtfkBqRczDrttNag5rXvR1Ug21vKtwwI8CJe8MbL4
Whj34XeNL8Fc9Cz5bG/oQL42bfYGzeDqB7mX58GFBFTwOYsgeSBsFOkJSWI65UyYVTASOD70tK2i
IhpoKFokPpJm5BT8QGVK0hO8Hno1H06tMa+Y6L6twd4KiF71bVLTjpfbPCq+ZI9knKbbZyvqc9JV
18JBXe4uGuQxZ+Y2PtIaOWhEFBEcBGePKpcOV4XB7iW0U+GrGpS9qb8JLx/4wPDh/EC3+qD/cCg/
/1a52KWdbzOr2jNxRONrYiGwmnzdO/E3WV8nLcw2SgO81Q/fDc3Z4dbtps+ajF+blkQx497FjVFw
NNk6i4g4pZ+9oPmQ74H4DEeSK90+w18eXH4a1j9flIEBoBPdVGQJoEsWGNnxAMe0f2FKtDkpgQtI
1KMV0swntx4xdneWX1UYL0Z+fNjRdchDGAvLWLuduR3lyOoEaOGr4oytx9sG5uAaryiNAonFgmA9
6GIhSYfleIG6vQqUxp3SQ2lz38wCu6l5J5X2+f+hYbLZiH5/2KFAG0gw4SXayAj/WotNOWjCgHhr
7q7eV0bzXHIucu2dchSwQo8H7Ckrs2MaGbeLVoMF+Toc9O8wxQLEl5md9yYAGCK6syP5vagxyPca
VzGhEKt5KLaQ5unt83ObKj9hIvuV3QcGGo+ZpxEE4/dURe/xyDCuVbcT1K4f2ZbIrTtMLNcoK1eh
q6E6oK21jPj/+VInF5XeX1c60t31pQSV0OfdRQn750JUd/QpzzmyIqAk2WkyNyK00EZoF+SGKOLZ
LgdLPUcU3pyt8dUHF1tPvr1M7NKW4DFdsCYNy7QToQebkK6yU1zKa5wu77TcrdUiqWhafAVMtNEL
JXQx2zq7UqhMSqUVICJqf+pmOkrx+4yYxcyyEz60d4HVbXDKPerHhF+AJiVFQaJdRqO/Duz2eblg
PzqrIrzPtPE5G3AHJNm7NxhHu48OiyhqQEUTMsmOjGd8ALdxzeuhJNkJs3oeU/vOGvpdArIBf9y/
KoWl/L0YRnhMPcSJeXG2GtCN/3phZdoXHGJjQFnIdJKkPLXKoc9/LEtxJzMHPxyykyn8drDCUWD0
WndIQvJmFc4pJ73rDfd60W5VRf4OF+C0qMhSxISrHqgmIKwS6bvzVDcPbZp9zylyFQKVgM5Z4i5a
3nJw03bON8lnqF0gykm3fPAy8zBDBsOrnH6L1NxMuT38zX0QNzUcpPRLCeegzEU+Fjcbxn1kxzXP
9AcPrmSw8Z61DPcdRee2heXXqysCZOYVMXjmxpF8TmaK3kerNZxOnvscQcYBD4wPLG0Q3SqW+Mrh
7mYyYcuBBWLCkelou0Lhj6hG0oIHQIIM1XFLdOKoIJiu5GjVhw50ypIKc3Yn2qm2FhnrGZ8ZjSft
gFigps0a+p3ChdHPFAPGAl2AYoBQWssYJIQLGi0bAz/v+kPmpC2GhYTUILw0lq8QYACKKkiYxKdS
jqG1htyCEK4P3rx8ZCCASxuggHgnAR6+GG0hR/sMLPkK8gejOKiqpEKoqgyLvmQ07JWFawmVOulR
6YlYRnwu2WfiRHtP5+Z+6snwGQ1Us3bVX7eJeqSYpJIjlCjLbU5m+radbuBYVqyQZF2p+a03+m0B
L5hU3uE8F78SuMUYcKhL4hagVRDjmsH7eqQSf0pS+2j2CZ4SbPL1rLX7QUPe4JabHMvOcWhLOk/b
OQUGNXCOW5GEiTZkQKJSi1FxL2QD2AoOjW4p6RP2JmarkmG3vJAwDFupc6LrltgtfX6doi+ibzDs
zzSfRJGPbIAl7R8BaKPr3nU5v9klXvI4ll8lMugl867Y5sMeYT7hVfNXNFgGrwzlQtAXnzVEG10q
ls3BfHK5z3FAb5WRrSXu9rUxxwFDpKUfZ97EQ3ZvRZM/Mt44kqyK2DnllxroZZTIX8gItNZDBXmV
pkF3Wroys40qVinzOiV6Lax10p4JetOVsy3UdVMqul+eQRPIpJGdbmKTSyX76gQgqlvNUeU7OWLr
JNfnm0mHHtHOj7moDwx6FWhL8WV3sElU6DXHEj8PeV4hilfP+3Y1FWFy02jjynuvIfdaC2uOIAQ6
k7dAJG1bfA1NxOQP/Tj5N2g4bLUZzKbdDqM2+NZIP3vkguaifHBJOkUvWAkUtRsxj8vmQ1s7Ke7z
wHzibn/NQ9xHYWbSO9Lre2EOu7bhIUizTltNdvte1Qk3KzGHK6yw+Mzn7L6WwSeoXtgXKtlntOaZ
dICN9Ei6pcvVlgK/14RTT3Pyc8TcHvioE/PYJ3N5GuFEmu6vtr4KioqZAlkUhjk4CM40TFOm0JG8
J/2qY0y1rwm89PNFvzWlqVrVWsYfEUVyXk2fJEFFgxiuAu5Gsp2KV0sU9RkBA03yOUwO6aDz7A5L
cQsdoBQ9n2WpfQ2K0qWOo52pE27aKYaQSwHekG+Mp51vKViTVsQG8jMZ9sJO2CrPGhkVNt9uEGv7
OP+G29ru50Y7aQl0vxB4qyytp2EOfOXO7sp0m0NupNtWxS9m5hYbVQ5342RoKyuzF+elkZFyqG4U
Odar2K7voRYwPlck4JEINtTRqxymiWA3/dCR5VD0iLxxPQvfGjCZd7l9leeGua8xyU5dceh1Qolz
g1DJ3rmk+czwLozBILQTFEQTJSarsLKas6qsk9Sri5mod0NHH9VUrLtxwPgymt6ZabyRTXJoG05S
3lJsSkmu02R/IQeK2Y6Kg2sWt+OEAL7rgV647wWJBCszcM9EFw/n2DY3sBA3KrQhVtOYtZb6oEVn
tGwLKwUyyG8xa+bDwigxEmQV3ZU5qXfTrdU2kw0H63w1eL23lT2rIpKJH4vsk4zZVRDtAuZOLVag
ZCBxdyzOog1qX7M4xxqVcWkVEYe6IqM2MmrT96CzIfPAowcMjeehbdBFhJwVroSrTp0WUIElXrSz
rZy7Vsd1Euvg+qbcuGtsmF4FxYQ7zxSRySfVFcPdFgJJ2yTM2RsQ+YNwNpakxxgIFmG55IK5rf4N
NpIoU3yv41A/tB5y6fxxCloCY4n6M+RdVnSh35bO4klFXlaox6lSgi0GDV9YNK+tgjySsrLoxQIQ
BmCBIkYb+KF2Nt61jOkHmBeeygNfmtBBsmeK96KGCqCC6FPO3l06ebAyTYNFMxopvQLt3AI8wfBa
UcqbxaGJiyvKoU0dtCzWlmb4aRQy37ebqzrN++u0IrGsFPazicuhnkHL2CQZDxmz0tLgcYHxjhDC
Sk4YLKZtrpW0UJm+ZhXsz+pKtY3wOdNxyDdZorK1BouSUdJYbKb6UZv1x6q5Q1t3H5Tya4iyC56b
h7SOMfuSBymq5E7M5ifqIaiFU3Vbj7afAugko/cpUDn1rEtNGebBNh5T3niGLsCGB5EFxsrT3Bu3
kImPuvmoW2z3RWD3vqF/E8O+GsaLW/fOazX3vk2+yaaovbOpykeNczokhXRrxPGD4SFdcME04se9
ZhAEuZVuUKpVF2d07pEdIf1P3PmQZsVeKlBjjUBkWUdqDZzmEAxFd81pYT0xJLlq5/BFJrazcP8I
DVGujozVA0guzAxpa56sq2aJImWqFyYL+ZdRIaNwca1yzk3OEFMd5/NHlRrbUKP6wXKQc6qv1LYV
t+FwQS9hHEcqiA2qC/0OvdyV3gvvmMe3Uwvc1iGJWwACARf/o1RrGSQSJigjVHJZdWI23WXODfbi
YdsGWo7FVJ6mIbyueRc+QcFwUKyOmXYy5T7re4WHlPlyFnf8WNw4pHaj/wvhQS9+ZXdWBv0rLEa5
V/p5K2ngTDyR6YgdtRZsHLNGL8bCqOSLenZ9jRw6OC/215SIVzdmeZet/pJH8UPQcM1o/iCiMjZa
kpg7xhQ7jyu2GuWdq3vnXJnj3nBtZEaGRstt7YR24HO0Bce0jNGkwSFETDWIF9djPBCjetBMZ/1V
64OfUpQz6FpouHVS8jkHJFr18JjSi2uX6bZKZqRPY37lMay677oOtbvJVoC+hZbfliHrEyE9UNqG
l4mcxTNMHaYUCP5seWMvvZaaAuBKJWesYptyXIbXNXdnH7uhP1nGTVnb4TpesB5EWuHRapJnY9bp
MSqv2gbN/B46/DX7x31bgywN3Pa9btBm1CN6RDJEfTG1BkLkPuQZ8G7CyNA3XaivC+jR6DOM8DDW
9inzmOAOrh77S3FLU0V7DRL3/etp8Mw7O8vZPPu52bIswsnZbNq6l4i+dIwamjPeIYIz3nHBfTA8
M7Bad82xMSnrwEg0GyQwO3h672HIZhYG0T6Ok3aNFmYXoeX3LfFu1pHpi3yaduzP0iu0bZCXhMG3
iLjn8YNj8bDt+W1rzW1fFgsUF28/WPnHBF14VQp3w2RrPcQT6I8k2Cgk8MzbQwThYKfdhtuqntJL
i3R8Au3KU1Lfyq4yNpU+cYWmN7rPWzWJrwkEG4cGQNLSSTgok6mJv3w25g1NWY2+inGT2piekLHe
1FFzkHF+Hwdk4cYK2ezSx4HiTRRm91R4C7l1mTIjcXySOV4z6OnjRruzsim+r134CImy35MWrVAJ
IJijnbtnC4aMQprhse3zl8FRrBmuRR47oq8sIFyZpcdHTXM729lV8CuBsLnSowx4SUQxOtMI6HoC
hGs8HehNiT0a2ckNau+uYCoKW4WOittQbMpfRmE7PsEH7WE0x3Tds9k5tb4NumZBYOYQn6dVxYe5
a3S2T+wBxRpKAA0m/Zb47Pt5IOCzNgN2T51KEQGLjJFW9wS1rpoOJ75VnEfykmG20suA90MAmVTV
1utYFxrJJgKo/b71EIBkuvPYS5QaImhvm1g6hxkpC32zgqW6dvYhTVAHE0vGssGBYxj9Ng8eCpc+
woCuyCXlqxMMmhHx73rPDNZt1q5CY6e4yEQ8NBy3CKVeSao0Qw2nCE4q9aCHmr4O3vQZFHEljW9U
N9G5yILNWJIuzJz5BGV3pJ9S6X6qZcxdZxJLrQpajFiYAUgNHlU2X+WldWlNQrTy7n2gAbZixCQf
VPXgBluBXh/FVZKgoWUbysjS0VONU4w77x33YiqWdCmt17QX90Izv60EClPqFY9uw1B5hjoGV6//
Ug3VjVe3o09kkZeat17ISb6w3Wln2GfCCakupH6OS/YlV/YPJdUKn4mGIJBMDhAZwx3ohGpd2p6J
5r/dtT0S69Bl+E+rr12bUfSZzaZvefHHtKhl6cNRt5Pawfw5x4kFgVKzEXTWDfWJuIx1K7aeW+9V
HXyB32rXBWggoMlk9y13e2JVn1iS3Nuh8cglNtCEjm/wl6HmwxVrdrMJDEdmqCGQMz4H85Bs0soe
Nsz1+wWCgpJG8siOyy1WZEO9hp6brH9edMJ9VJklY8hF7iHUY4VwJKQaW2ofCQ74hBjNOARpem+B
AFkRBHKJp6Y5kXDPcVw2x5rWHBmp9Nx1vGxyrPKjDVuNBuJ1KK1sp9cE0A4N1qUh/EQXgtqk+NLH
JPCdNiYvq6q/m4X/Wwb5uM2QpQGDOIxeX95qEF1WuYo+sbGtiYcqVmkKjaGo+oz2Ojoh+u9lCDCQ
HGxbahBDrKKkcFowLZpGFeKUH4JVQUd9IhNJx17m25pqe9W0LH1OASKVbpnwW7BGG3T1N1YQjOvO
McUGZdw7QIFtIFPSuAPXYLZEZ9ibuTk1yPu6S5SVKS8cQsE/hMkWSW3nmwGp8ZF8buwMF5BAW6/g
ePJiXuJ02McOivupRI5iQ7TsG4TRfe29hGyEMqXKUVH1mLrRvitnZ0cwNLVnnFxEQs6S403N2r61
7hD2ReQ2IrroaYxwPI/WGjueKKvwqqXTizyJxCk7LrItOjT29yG9wQb0yaJW0HcwaAca74akoBAG
njoxKXdnmapGDJsbGAC86Gjl0W2Cbh7JOoGRsOHHBwqtF5V0V6Kh0csh36+6+din0P5sBgdaOmyD
3pVbnCU9URPu9Ni2486ENAPrYdxOvXqxIbt05a1DTMwt/D26Cra6DmaEjWWUqqOG6zfV5DO0i+RG
9E0ChQmbS2sfuOL9bUXkBABVlopEAgJqqycYj8tpLOSHsZbHvXkzFBrtfVLWTmZv/KrtNqY/2SNt
VP2lrUa4hnW7JzmJuMuYBb4LsRlG9bcuZjy74dL9rHYhYhGqwPyJw9n1ZLNQ6dYGHy/M4aQorpyc
+YoE2gUfvdiQ6QARaWOl/bdwAM07sE6iiIizeJQ3VInXXZEcGhlL37TEZWpnDAp4w+su3kGYBzVk
IPgOUe0AgyTpe3RvHBu1Jlkvlwys+SYREQJGLbiboyTegXF/IUdsSn81xQs+YUS8NUbMOMFNZeOd
yWTN6TYd/XQ+OSHW3RZNlCoUIk2v2wimc71B7yRLJ1Zjh7SVirEVpqtkU2khbbzQPPZuE+00gwEp
fZCIMMq0Nr9DLR5vHLQ8s9B4UgQ64zjLHseMhy6ZkwlXXP9L6f2+Dt21qnEWBZL2e8hClUI5Dab4
aTbFvazGNzeL0rMbeOO2QmCxtsKkWkFNeYuDB5IDVzME+ryxW/8HjJJMO5XpAUc5tDpaccjbT7MW
H05egD9KSbhhyoPEPnDlQXZ4Zwj0891mELgdB1792NJMCO34QJVM+DrjpJGK37CugKyVHnmoI8L2
tRfmzXE2nO1ojR9pj22hyN0Yr4V8gE8ANAiTDm1ON0B9dIztN1i56VYbWEoKk8CV9BZ3QEhjlcHK
aDM+Tq32Hk0biOkYXSsRKUbOIcnJ7Aazh2HvUugWa2WUJAotITtVf0x1+2JXKXngwPVjWw/X1ryM
oSjx+6ClsTjF32m8tJhxw85EqvnNIuQTKd1ka5pQrS4jv56OUjPE5saWzr7GVLiKLPs5ck1E0I2z
a3Fp4V4TeI7Mx7AQIR7I/Fwuc2dhkO4Slfr1NC64pZyR8Fxw9wxTu5MTyPDMYfQo8niHf4y9IDuZ
Rn20wlZj3dGA9hJDQAwkgUbE7Cg7Z7QV7olTp2FkdVjJlhM7DX3sMECeDfxEy1ZfCWaPQ8ao37Rd
2Jr5SCN1rrfLRU0q5yV0x9efb8ED4ITGfbZgL6loF6PQQx+Vg/8zB8v4ZPyUU5IBP5hEIt5JtUid
LLDv85hv05y20s8Qy4vLryLgyK4CpnkO0dNCL94HvXjOVDHtnNpm9In3BYt7SycjSseXLqX4MsKd
TrSQny943rHmlu9ERNDBnEgQd8kbiPVTlIbRdmy8Txz8lOatwb8rKz43ISThmunxDHyuL13vMMfP
Ikmcq3Zy130Yx8BVu4MeYfPSjWiripAdSjCajchfZ2Q7I52b5jtohOjx2OsXR2nToWDoNbr5ZWkd
kzo5jpmY9i/oODjlzLxfhKxMI8GeezUfC+2SfaKXt3HEutexgq7c8lAYxeibCVcC+9mtKewNBiR+
98g8b2H/ZyhpgX7E+6Jia9EDvAKFta5C/mdyKAHYauI4vBhJxJHVm/dJQweoUohJK8PZ6WM7HeLB
OiBNq16cRNwHykHoD/+WCAqiXMo829PqvkjTmfcwjrZVEE7bXqL6hZm+dHLfUaOnxwxfAuWaPV2p
yN7OhTqMGa4k8j6rv2GVRIICgWGy5odB9wsxt7GbPVZSpGMLMXgiD9c3Z1Vy/J6PJnsKuQ9oAfTU
2xaD8zoW1r1R2ddWhig+GKOHoU5P9sAoGZskzdkGQ5yj86zRmkpFS4FYhv7QWfdQTL+r0n1ftlvX
pJy1m0UNd9AbQ0KLZzjCQEis+rKjUdTQz86qKtx44UeJoHJTD85e1vXXMBQOIFS0+ymOy7VJeNRm
bq19RT29JjB6NwYtDTebDlcSm7D2A0iOdRqAgRM3i3V0hYOgcQqdjBUccVm8j1mNcKDBO3BnJJVz
hs6ah4/EiJXdNVwUkITbIQV1xlRL00HA44nUOr1eIxvFlsq//tCsQvsmj8nEm0zopvl0+/Mje1kz
B22emYneVSEyEC/AaspDklv5ZXGGty7jp451lh6guCSMPHqCxQbFkx9wxEbFyHUpAsIPKAXApRmJ
3MUawz8mjsuQzEOVsyonkhYWoW9Q42etkMkMAVJBzJYaxlLwyxfsZkwsmVT+WKanLqOuT63D1MFP
gY58HYBQhjZYf4qAmuGHRiZG8xuGzJ0rSNqMXeNJeN1DjDoX7S1ZC7FJiEkO5htDiM51DM5oPT7a
hX3A+e66shG14O/rIrtc2QlkDA29a2E3z0Ysr8Z+PPVxyJFHRx/TAQqZkohzS3uTEcZY7cfMve3m
cqenw40QzNzBb3k5BDtGxN1g37lO+5xEYNwbMh+y7dIfXS9YCtg9dFBNv9Y/wg7zwEy60+LQXRzw
PyM70REIUtjlBRzl9zI0hX51yCZ2VNO9TDaiKE/sHGldB914HTOo/efzZ/O/GpMiWNJdneqE0c9v
Y1Kh4eMNK5sRFkoBh9kznd9ntsf3JDfvwiUQKbeYxmjlYVDY9iRxgcVdJvr3H/JcbYGNbx1Squxd
4aDpz7NzMQenYnRWaCjfy/QlE7RDVfRrsuJfk5e+/7z+/9UU/ktNobtQLf6JphAUchcXpfYf2Or/
7T8+4/Dr3/9t+atuOnz+n3+3rJ/v/4e+0OahQRDompIV5x/yQkNHeLgo+wz+RG3GP/wd02U7fyxo
D90xYWcJAa/rP9WFYL8QI+q6TmOBEbyQ/xN1oQEc4q8SCZ0jACRJYToGNDESC3gVf5ZItA0rfG1U
ckXQ3RohebRyBoqcJg8eCc5DyG0dh6BFDZ2wU6YqKvZu/uoiwKk4kh3BbD0QOXevWhEyyGvPVZj+
GiVMEmkfE8LNqLDLXRfaXxZmNT1Gl+UVH5JBnz86S3KaXZEOlVvljlRyi2FQn9zb0wfLzlpq+nxP
wcRe17prALDXYTo9WKK9VI773BTz2+CmYu8owvW8gS0lfZR8MJuuF+JIzvrZ1ct3W+foFoQYYfRZ
npBLxjQPgFaQ5cQBap1WZX/A+Tuus8iId2VXfjCZQggptW/XHB/CNnxyM28vk+Sekd3ZyhKiE2ua
4JAk2UB0fSPH+JOR2gAqIbmqYmxibkDDCiH6Y84guk1xWmu9tdZmwz2oUl0XDr2upr+VdlVvexpW
WMzvwrD6GAsdMKwTngq330xNdA+vmaO9YPBiW9Nb09e1X/Xu1/hM9c4vRqdH8zHl72LIk4P14Q4d
LUOrfJQhDcVBRASrL2kxExYqLYG/7Cw9SVnLV1D9I/F0OyMortDdf+IqeqjT+kgAQbVpInHyQiFX
S1eV/E3K47a8GwL8/uaNrXSSQKb1BEYi9pxv/rtl/TrGIDG3oQ0spKyaTdRbb56pYjzj6tZa2h6M
jjGPuOcO2MBRJ/YjJUR9o1QM1zhAvE2Lu+tKJIeJtQs1eXC1MeDEKs8GjwnlSPBLuoHPWCIP+jfL
DX55hq9rGI7b6rMP4TxbajdluPYZ0tLwp1aDQZ5znGlQgST10tOvFRr5ohQn16VYm+X0K+9IA0+Z
VStmt1hIJR2S5BS6CPBxPmycmaZDjr7ooAfY7UeZ1dvkQCpTzkwNdkKgs3kGGTYcORYveQWxWcG2
mgvmZXQWLCaWdSnzM7cIh63ZZkt2eedxhvlad+aPYLYg2uvurWyZywXZfDJxSpxUjwnbrrGj+Hz0
rchzn1IbisaeNNwbug+f5QAiK1kX6Ja3uqBBY07pW9AlLwJZ6xZ/vlqJhINf1Hqf/bCYc5oNC8Az
/pFy7ZQ1we+gqFJJzTYxMtlNbvEiIMWjjeRzMJL5UEX6ZrYKBnMFJI3GNINrEzGQ30//l70zW5IU
W6/0q7T1TV9RBhvYgEzdZu0OPobHmBGRETdYTMk8w2Z4+v7IU0enKluqI91L0pFUlpUxuDvw7/Wv
9S00TaXSyyxMVDNYzqJC95zJiG3BB2BZxXvpS7MLelmxee/JUPSykIEx6o9NvUqkAgW3tMfrKF+y
LVPQiWjjbslF6RvRU59w6OmbNsLWV8PYhf6/8byGwCZhT4qUjL1d29m292K+aayJMy9duzV71J++
7oNhcs4RteWJUWKlMcPbZS0GRBDfuo0DwqQ6LU1L2xWFZRGvBPyOtdoBtHsdsGx7adGNNoaxl73W
nGjKvoxuo28SbWW8UBMEq9l7gvU3wDMAYO0aXAeh4jccUsl3mENxHGN5lSUuAJBQHQ25Z2JKMc0w
tAH1DJaMs7rXcWmNtbFHaPMt+i43IqmfzJyTdC2Xw9ITIRwyz/WNTMIW53ukBuMtpZ01sdz6xhR6
vUrGT+4JP3jY835MuQrqJnkLQ9jw09Dd09ab30bihViVuY3g3SJAKo55msgOg0uhU5o1VyRZUUV6
szroCPcWLuVtSM6dwDfYoNirzqBf462+1yC0BOgo1Zkg25b+gPohG7tr9Hbz2GiccXVsbdwMuVjU
GL5U9ZNtDOhPo2n7CTHFLfRdCh/zCqMGpw+PItVt2XTxa8oNca7fUmymkRM9d2310WR8RAYhqHGd
d/Xs3CD0JLsJeBIvICcrCYN8nMxlk8w2u/eCT+jUkwXJMnAYJZXqIb0YSY3nSQuh9dcTfIzkPWsa
ald6LQqQtwDBJzclPitSPOqZJ7rY2o1SG8NBhjcWLmnXddj/sDvL9CylSgA/nZre89q4cdYtZBRO
96HZf5ojAXBsGKwxkoKqXVH7pAqJSWLq4cIX781oxX6sKH+EupVOiTqiOTia9UMRYIFuaZvXjnGV
pTzs2GO6G2OOxZaukJsZp5yoXzTa48/VdFMg4p4Md9/CeQwahJhB3c+6d9eE+I0zrMGREAuW8ibb
1v3sR9HyKBTtnXODP87KHbh7anh2UeoKOeZHyE+YdTXI8Zbk1V4Me2a8DzGra2b3pDOMFooGMoT+
Eq1PGtdloj+GLo3HQp9ZC5WL6Tt1f533JZ8YC4NLBJLYH5BFD1IrlA+mhjX62Bm7vCEuE6WH1kWA
UKFdHGUWzEmlAH0UDR2MOjoAHqoLKacm+qF143QJZ6pjoxD1jQ1luzPrmB7e0N1BWQ6shp6NKP1O
Z7O/tMLY60U8UNYpsgduDi/APm8cU3637ejJtr36xnMLhASOmVHE9RRb4iinO7gqL7oWzhs1ZO8m
Sys0jRGnuU1PbCTtu1S9ITzoflu1b8TY0KBi1t/wtaAtqQ/2bTUB7wnH2lBK1I/lWxJxGE3xM9gu
fqV5oLNHUlOcYgwZeThYIWGgKWnFQbbdEzYMSjTrQzqFN0tuzb4Ek8pzh02ILAm+2Tr8n7TvyyC1
Pk0le38GMuhjxTsbZlL4ZoZ3pLOpcjAHI94PkfbFag7QS2hcc/orWcJft3rdUhuCk7uMnvi1z0S0
0BNTyWOPnQ4P0mEhbTaWbclblAh/ZKu7NYwXlGF7J3RjKxaTR2mj89hhgaWHEwJWSgkRsgCWugyf
Vmhism4amkhmPnjAjCAmNxzn+jR915CrUUyTqyn03oZOTJdZ8hT28JA1WXdVqIEW8Zyd5/JmJ422
c6WDmbv5cJ32mcz9A5ooq4ZcsAgLY3EcRt26banfoZBhU6K+kZXgXFzN/evoedoe6jlVTxEVqQuC
KfegbRUmt9JVkLrrutmCIisD5c3ABuaVKx4WxnW6UBGfNN/qhQdBo4E9NO1bmrvPJgf6b4giFUZC
XofZfetEH8Q/NZH+M+5jPtXJsYLPsOUj9kA4xuEgXmhQknGEZ2VyZbBkOlWrgRqY83zQB26GcUeJ
odvBetBSHo420XQ2XIufIn1eaSUOpD7VxWO7FibX9dGdnU/VVi+sHWl3qosDORw4ufqC88gdxGHU
6evpy/5KUQk3t5KycPncD6sYA1DXd73hosAcmnmjPdvqSVh4UAmD3I02bMq1fAF27a522pnCcqYe
4TRP/VpN1yY4qhSV3XxIzNQ3YzXupiz+TucQInp1IiJ87HHxYTuCSpSl92yZCKPaerSLTfjaocYn
EqWFmT2vrzUkrg7l1apyLLbhQXMLLuWEhPrA1ICRcs35zzBqAeevF4JVoAbgn/DNzruzIupZewia
I/0XpbqXuHU+mPyZukx/UoLKQdBo+JpS3Fu4IlgWYrhuiNQod2wubRHBCaHnNpjy9CPXC4ktSDMO
XuvuRkwAfoVHeEM8584yJ0it4nosvAQBjR1wH5p4VYuOjbbCTjiSf09q5y0soUOl5Pd4oDXU4er8
sGV714roKS8J9ArtA6kNn22jciPQOzZs8dQDbLcOvVLPddOme8clO7DkMxeN1e8M0EDMpS1Hd5Hj
0MP02rIstbx1p2GuHxZXnuQoxMGmJ+pc4iOzmOfHEvE+pfJmwztFzkBnxnDC2rfS/ttcKp2eYeNg
mbq2yz1IfRMfBwoZD+0yTXtOm1wBrbmDtJGxFNjbS/LJIhtFHFkSh4nhxwJgkVi4lkDMyUPT90eA
UIM/p9wKqkVej70RVJTK51N6VuUpDWGR9CkuZbk0191EC71MWdX2wtxNJWyz3qK3JsJ7nFLlVNgA
v1pOOgN80cM0IPqHPZs3CGuVnHc5pAyYEyOI/OY7YBXEMcrNfIfxFbTF3lzCcu+k3cnVHNs3kM3S
wrnKehgVc9H2D73NzdQsgc4UZv+a4+m4nyJ1SYbpJJ33sui8F93BMdonRYLXrw/csB+I/bb23srp
3RB22wZoTNvQ6f0iAekchaHkEIahZEwM4YdwQliLTCOFUXq2z7SzBMlDN2LibUvmxBI34ZYYKIv/
JTDDtWsBsu3G1cM4gNYD3bo8ewmASatQ+5G3GEq1F5StG+8k3rgtBLwTrm1qOYzRz/NBv6QLWmVS
yrumcTr0LaDKNcTgxbwAJdw1XrFNUvk1pDzwhwX4SFI3J7YjjO6khq4Sp/ZprGH/YvKBlUs9BXxo
sOQ1/YlqwpljBzgtL2a014z8TLEAbgeeMZzPgNHZFePdBN0KOe821Vi1dNJk4dcEXiK/CTu9z8fs
vtEFKd9xyTm1ptccri761GzzzLhpGpIBdcwIO1c1IanK3aVZ9qFl65pVuWdV4ChmsD2Rad+v//Gc
+JM4B2a2ntMurMI9AbTbak6rXQr7hMQJLk313lqRe87ovbhwT+WX8fgpTdoWhjrfjUYogKug4rdj
Q8IiB9SU1GNQdR2lx1AFkgxsn5df7Kwf2LUqa9sk9sBvxrSbQpt2JD7KxA1fSBLHPOKwtVphG26b
YrCDgZowljQBrZecTGT3Psb2CTY4nommqHbZfBbrnpOOviP1bFhkkultmH+EwnEDw3Tw1Nu1j9hX
n1Qhv8wFPpib5vcVZyDOvu7ByTxjG7Y69IyRGYAlA7HheTfDXsPCeKTXiLdsML94+aDO1vI26li7
Zx3Ugszu9UCvvVdvAuaWJ/yqbSWvXDma3Knmhwmg2LZOagJyuZkdRGlzOYcvKwVw+U5bDK2bWXsh
q8hOi0ory0ui3Ry3MLSYFVhlQh8RrLqtMYbUnpQHIeyPOOZ6EzQvBIxuh3K0fK2Av5jGy1vSchkN
tvxOH1sR4KPimaLRmZPdt1VQZVtB8faG0weunWk4NcLGju/DFXNdvAR60gdtaAWqJvLQ2uTFzW5l
icD5orbQLdkHSzFca9n8BlT8jJn3NavKfDuG2NjSb1plo3hknr+kIXU2tHLAEiieZcYSg2Dlbcfj
oKmrdutgHKonDDHWLO8nC4Vfhcv9jJqxrybMZ/o6O+rJDSxyspo6ZIEpH1+q3L5bSeCuTksQ3v2s
Vd/DLto0dmifw+JrjBqDtIW85/CRbCvNPYW9iPaUTDNWUxhW0XmP9DV6mKfWM5B8c8Os2xYReRNS
FiyFW5aLDQaOBCHHqO3XMcPtN5fLQcXTcdQwzJsVezyrCVRPunLQ3zDY5745eK8yWT44/GO1OeAb
evUsYJoFPRfDfG85znVm0GbJAYJGtpPNTXWoKR6Kp/kt7VmayeF17MWTmc7nfi0/6QbtjaqeXL/x
EuewbszCOMS0nc/XhYHzyuynW96sH2tZmR0/QJ0Bk0JkI7J1cQPiDMYAENQ4DXdaYZwLx+wORqsO
2cLNBebIKZXzoSBSOZjjDrDjCQ0M7o9t3TeR8dz32jXiKM2wMevK+jGKwydPM2AANPmdpa8bmyp/
wLhxU0VptKujXWlwW4cjBauPxpNZG7pTKXmGpwvGDjvGBx7PiodwMZ9yxI90eliUFQz1U1liT4P5
QUZOu5vgPARzpcHkodaG7drw0JnHxOQAomJ8Rf8tsv9Uwv+ZyG79BEP8xyL7Y/HeJm9/0tX/9ld+
19XN34Q0iTF7fB1c/jrJx38rwCA0zx9I8o6Wg/j+D2Xd/G2te6BQwXYwwfD3/qGswwGQEP/5s5+t
Gab7X1LWdfErRtgAiy+hskt+apA9Jj/FH5X1onFtRF9ua8heBADm24yi92NDG9RGRBwpBQb+vUAQ
XJBBtxNJ2xMFnmB7YpIVXfniAamZkQXgq9yNEp3IwvqPqY353jYPcyb3nj5cp1VEQAQeb0dzL+PF
6sZbMJU7sqEyGC0IwYzMKpdOL4ipKC3+FMq5jWbaB4eIIr/RYNUrdAp+SMVwi9Ae2dxDPE+GT8su
4casjr24nV+nrNuPHQXMiY7K4ToMqUrvhwsnRJ+9GuPsRIslzWbxrrVFvzHKVIGi1BCB5mrraqKH
5WZ8ZXn+WBF5E8CCEolmmgMy3i1jNJ/xmW1UuZDRXiSBH4XMbKpLh3TkV4YHLaWNaENzpbzSgAF7
fRxupVs8yFIKJnc8jn04l9R+okNGa0uAGLKvJokORU1tBvnL/SSYGxI1XRdNdKMmEyCVtmupvmGf
1tyEnGoA/umcjHuI4Pz8iY/E6ZztXlwTmzuXpf5jyOcY7JtNi3DfXRhrKeeDIx9i6Btda1f0eOWj
TqLR4GzpcpsBj0OAHQ6nXmd5P0RDiurf7QzQdTddTA6nRmK91NNZn/CvcgSpDbyexp4P68Ewn4im
sRbPZXrQcRaPeiR5DpjQeDEG7WQ96lepi3tocKDtGZwGCMyDoFYNGcElCihhjHaVgu0rPGVRu2Ca
fmc1uJdNCorHJJQ7gTMa5WETeurNKgm/GT9EKyMig61a6YxPJnOIxmec8FGLEBo1JO9DfI3Kw8lt
9MmJdxVFBiGVOtHEx1sut5D7bsIGPa/wdQ6Lfrhw6PQqGoZ6b/T2MMN4YcL8MNp8uECKf47FpAez
ZY/7eCkPdlh9hWFzpG1sh+6fnEjNbPVW/4HK6O5L6f7QcgbyPuUwMj7PJU/pOa5I+RjFi5TQSSsm
K7/i0Txq/XBCbU1Pem70W9vB0y84KhIF6/1QA+IfteN3PLcSM/2a+1zAs4o22dmCk4u+1DeN8nyv
A62a5HBvHS22NhJ048UTOuNF9uCq9iKr/r1K3Es6sDMKEb6TpJC+q/cP9J8fBVaZ3TCSO5sd98qW
6tCx4Vk06ZuzvME85OCJig+6YmCwyCEXIBEiDLMCdinHbvc2UqmxTwxgull126RsBRribruC2MCu
X7ovygCCaIpvGHPxN7Sr1wt1TgJkgnnG43WFI6WcE/FNh1ejyUjX1gxfsuiWYJF07Ca8dmM0oLG1
vGz3VTvRHNdX5hEr6gs5IZcHtJmcEg7HVPvWJkYXeg235CqurLI3uZbBMRStu6fZ9rO/8dhPcJxF
1yxWVThpyIZYvX071v13N8fWMLgO+S6CN3MIv9Fl8Y0TKlZUqDSQeEuMl/huSe1gdps0PGsOVn2m
q/lE+JsCT8WI2dGQd7JMBrlCo5qa12xFGWR8skcnaFzG5MRLPlVDXVo6/yiK4d2NPHPbifxDFvaL
8MKDrFR0rOaZWbfGstgM3NWy7LaRAxNYJIgW11dJgQ9dUbOxM/PXbIIp3dD7a2aXrOj3ImJnMmXe
KVbpWZ85tYmmQUswzOtGufxr1SZdKekKdzNo/uFQklW2hdjpUqflhWO7AkdDVDgBCEoKvZnrp7Ak
/FIUM2KhTiwprx6MeGnpKeWXTO092gSVMs3MQsDktpVZmrEZViAHiZxAxCFCfIwTkwBmenTd7DUZ
qmMIB5l2+2FTedZXWEevimLUdiCkZ/VZ6XtUsk1EbEJVh0FGp/J+UM9SleYKW/0x8AUG6ewJ1/U9
5+bhNqlsQtZMp7bZXSMLy2M6o+rGNYJT0v5YNG0mDZnex2wEFwG3qXS8fPX4fsW1d16EeRFZ+y5T
RivZ0mZLixyXFUvWAVsovUwWpNzqg0ALAM48sTaGTG6IjAVh9MCLQwqp5jOT9PlLlH2QUWBjwr6q
O2LSZJnyU+HAaJjFJ1pBvwk+3mchxqcV32FFRFoce2nvypyQl16RLQwLztFR6KNkWtus6wIy4TBU
Vxco+//Tur3u6MjgcajoQc/fo/gxUWtYSk4gFUbL2vEJngmW8fJ0SXGCZir3mGEODfnbROFIszxC
UdpE8LGUED+LitFcd8GF1I71Na74V7tmFEcr2ECW0Ulwqu/6PMQHHHqstmrzPsoIGSWh9hG208HV
OM45BFhU0tDwmpESyt0T0Wg+kVw8yF5yN4/I5F1jfouE0+OcurYUC4I+hMmoh/K+s7RHPdHdA0el
hzFazuBfa8QydEMe/HWoX6mFy6u3wccCwCPx1DS7OSLxmEyDD7MvEbNFL28RxM38LalYxUb9+CiL
7J4W0tXBeuAL2r6G3r31ivG7HY/73K2KfUL991bqUcEh3H4d8m6/KkuHn9PJuARtAeNMpfDMngcW
kdPkHTAuawE0rj3B22LHXZW3opYGESWWiuOaDyQnuMKMnCUxiLLSAgIvgCUCFOi2VPApHDMJktm5
60kettw5TpqO2fQ7NelwQXE7uqw2dnjorUzdRRMRxixK7zKGJ4Nso72GHNkQb0ZRvQrZUgBpQ4wn
Df000/ferhHJbA1L6hLH0fyGHc3YF0711HpXI9nKhozlsoYtHVKXyRQDrwxR1q01klkJGchlGE/u
BOzTRXEMpjXCOUzRJ+XWHMjCN7PnJIisfpeusc92DYBanOVZeIkY6c609gC/yfcSGO0IfOJkX8/I
pEnH6mjbKVRb1rEktedtuwZP7WT51kYWnsbSboBf56tMTJA2lWTJKtbGs1a2QWR4z9Eaa7XXgKvy
eONDfGkZ2VdjDcGGYfuuk4ql5v08NJzyW/Kyw5QTnF2BUn3BgLuGaskOHrB+1JeFvC3Ll0ADU3ox
SOKCRwFrRza3IqM7k9XtjPp29gBOtdBWJtK89RTrOzPu0TBI+lJHfoRa/RbN7/EaBG7WSLC+hoPZ
v76TrqIB2rjqSQ8DyemkEW4TrLE7qLf4s+XQbbsKc3moCAwW9TFVeUkUeRs2PbBLcsrWGlhmCLL9
FOP1xnbtdY47Esgl5yzDl3ENPIvh0K8BaA7d92qNRDtko901JO00i4c4OTF/kqAGK1wGLZnqcExh
DzVQD3kWsLb3bdLXzbBkp5A89kwumw9Gd2jEV6ehjvckt9Ua4Z5w6e3MnuinOe9adC1CmUPoawbZ
ilwCFqow9m4McuGJo+2sDpf7gC0EjZ85fQ2Rhxi8M5e/sqwBc+IIPDnW3TwGNcun+W+PD3bXNtfJ
hNs+gzAcrQF1snZ5PX/Wa3C9/hlhn5gKSQYivLLnN4ZmV82v4WDsiEnQxcXCczsXNGlCB1mDwLCL
IPCwwFi0U0HjDSUlZ9Or3QfvhOxYXZWqO8fFc0/ZQprlF/KXUdCuGfwVOWkzHC1LEgDbJ31Rlyl1
zdzdEpcAf3oPBxDQ7pIynoXE7yfi/oCq+NyuBAALFMCsN/daBhsg/0kJ8MKXfMUGgA8IMX3T34t4
gzSP7YiPp7TXXOVjHrGS4mVCTpdgklg872Y2PTV8D6fv3b1a2QVx4sAsSIuPrH+OU2MOLIXXsWBl
pRaeGcSTGrPVdzPxqLS6SWK88U110j11wYEAOVjON242TYg5qCxtgwiWddq9N2qgvOl+yKAj18ly
9lbVul4d28lnQ2wYuCocXdUwf5PwAcrvVLN+ghRyaDQyDQuFVnVd3nA1wvTHuzJGWLaozHgRdcvp
xKFCd0LT8SOmJQqTFT5SbtIYcmjQclw8NdRhYJ7yOUt5VM+TfSBqVe2wDYldwjmk0fprD/On76Wv
rFB57PZ4b9jutUtyhw9cYxsI68YFiLPlx+0PQ/7AC6dOFCxTJl96XHEjYVCAm2ePHkjGLo6koFuY
emy2gRMVTvnyGUbixs7FM2V64MLqnuW3uqrs8a5tu3HHPgDkACCJVdla6lnflfHCo3nLZ9wNlqH8
AA5yI7pS7rM2f4pY/dizkULXnmzUfsXVLKZ3zB705SFeVrAf5qF7x3V89Dr5zdZggoxD+9gv27Cr
HuZJvsmIRLjKVXhTmES+sEevxCJX6QEPWE4rk3pMzNsKL1uimKfaoZpPMPPjbdUYR6T/b8SizaL5
sbjTy1SLSwpNKE3tINSqL2txD1M7PFDY2ATZKJ9hl3EqHq4jkpI6cx7ZqGCWzR6v+kbryJdoBpTd
sP2K19uzyLXd2BI4dCd6vxUeMk0jtzUN6VsXtwyaWhGeHRgLJg0TKFtsiTNE4YLP8FQHS8/u5rsp
3U89Cz89HUNSvZqHbeehi+szsI2dx2m6j54VtwwCixUdzO5BxGjZiblwUlpu1OptETDPYaevH9SQ
LdOceCmHKuchJmwiW1ZqSKb7kW1R5OkfOrpr64FWyZ3ycaD6dusW7RtlbByNJ1ujmsCsCOnPxq0B
TDo0WjhhTofvQstAGzHZW+y44hp6ZjuYu4SbON1rvD8Fm6/BeXcWw9z303dh2V9tw3kud3lTEBJe
yOGDR/PCz7Sf3zqJO48n+EScjaMLWkIE/1rvHTb7GmJmbbtpUOBtWGPfkAue/lvf+8/oeyQe13rZ
/1jfe3rL86//8fm//m/V9X+S+X7/m3+T+ZzfPNMhmYFRlv8jeKD+XeaTvzkeSDLPlbhaTZisfzDQ
2r95QMUlfwpKknGbP+qqoY//9/+06LmVku0n/0uXgKv+z79+TP8SfVW/wym7X/75j23N/AS/umdt
vgVcchQ3DLkGX+5PGp9rp8Qt6mreSLvOIbBTnWiH+rxVvWZuMJr3tE+BPanwtyvnTmtwpdo8W36u
TVJtPPZrQik3dhqDMETiBCkALh05T9gA1NgVbxpexFLTHqx4dkiYtzA4TExL6Vms1x3+2rmule8k
3ZNiZcnYYmvYJBBsnLrBXZAN1Kqx5mlh1ruweopUtdcxzg3uSjPMCRYa8A6e5xrik+ueaIwFEDKP
7c6Nh2+ZbpeHzJkf5xYGR1N61IKDWaLgAr+B+Y06+qB2ud/HVnvJ2+w+Kvn5ImaEcqbFicOILjII
SnQyeQkJc7yPr4yWnw7QIH+RB5XQneEUbeKHw/CuymoHtJjgD3vyrRVbVzRh+3S+MBQODsSHNArs
Am2Q/gwIyjO+AxKnFFRSF7DXIoYggyTOpo5pv10HQTLQxFu5R8e9cYyx5uFz5iaZfGXx+Ngu8YF2
+Ales+Dmm8L3lvpaSJMRMQdGlZZFuVXW+GgiZHFgIWOvarWfcFestr232myftdw6lQNx/iV1tmYX
X7Xii6HmbExNdY5FeCtlXVzjPAEW7eE/XKLVMPttpNgjnOozYU2cAom4j1y3QLnATun2qy+1n/AL
F1+aidWsnfIXwzGZJ3m6kkjMzmajXxPOQohEbTyl1nw0+lEwnGI0mgtgmHSuAuygIUrYDHIWO9Us
at6kTXwxoWCG5Nz0s4WDPh5u3WVFk07d8cYmB31EH+YUmngwmvH5EqBG9N5ww8RXs8/j8Y00WrVz
vEdjrXBtYnenj8sbFTzRZTFKImrjezaR5mveiXny0JOMu726pi4iw1J2oBmYD045iGDPF3rILOAB
s1fCmUlv5oIJTzQljuimZ4Yi6RiHe6CYFKdMjG45yiKPBdzgusY1wiQ9+WjknPNVtslmJsMG27Yl
s3ljy+jDGbpv2Yy2QSEtm6dm3GbJ3Tzw2+AxeKMJjATIRCmAUz93OYrbJGo8Z1pW7DNA6KoM70q3
fm/N1ZmH89DCPgwX/lYKmsnKSrymw9eEl4ZnjW5cumE2/NqhpqltqvfJVD8wmG8iczZPbfk5Rx2W
WnTzLfLh99TDt5JBgBzNmfLp3MSKzTRRV+HRaHpmnZKzcQv9oZ45gWfpvtJWKg/GeYwIhX2hpTpI
sBUeBC1FxIrBWWXWsCpo31rFLD64PIIj4k4qcvkZVIobGK5GZY76oc4FT1yDs2rM828Z0WwAhY7W
ABFtQKZnshZ4WjcOU/EhGyBeLj06W2t+9a5zAgj4PvHqgd/qgmk08puhc/xO2pTwGEt0VLWOY4yY
H1wauBwYvo5Jg6ratqbNzGJ/g0/6ZMLJtTRNXqXNs5WuyAOciRtdFY8MGFgXNBPTxMDVWLkGHpl6
ODl6+oXOn5+KqnzDIPHkLk5yNCDmbArV3dPR1rAOTJhaDWtrTi42Pwt/lXqbLT4Z+gS9LZ8eR3hu
UnzFdv/Ja274TkoMi+KB5rWmXEZM4Tphc/Oq6m7vTal9l1ulr8XUPw3RKoIj+0nK5qhqYpRbXm0H
vdS0vWdv/hxbhMq80pGVNUyeQn6yxhwdyn9JThWkh3ECYGJ7calq3NgCewnwp0DRzrTVIbnpmOpi
e2D7Lx8GpzC2jEroe9bFtNeNTy4ZffFY7bCKvCJqnLOqf03KaArIzeMksrn5gy5YvRUlnQ1R6u4q
3PD4vk5dN86BOdG60dkVyU24q6jh3FZTZtyZzKWfdLFvuesaZ67ijRdbD5Bh85NrTM8w1JJVbT5h
S8v9hnKaXbNuZxwJhGeWl9ZIuzOOKZ+TMCk1w+h2TbfnRF5fMK+SPh18nLTk5UC77psOAVPhW63s
OEc+w4DkNuGpJAMoYSzxLnGUCe2jPUNpWfDCbPVa8q6Q7U9SMKKecstthq2eBlLYwGCPgq5CgyZ0
TZWTKfGTzcrZOmN1bZg4bix4fVtcxihibRKY6h27tuXn3I43DtsRP6rwssp6vsMQFt83UuxdQ4Tc
edBO+hi6v14Yu9Tt9lZV2NtMgOjr7ec6HsWxkgjBsLiAmMF7GNOJw2XM800+lK1VbW2Xxm32e3QX
SIuSsjSyvwbNd7zxhUjvEfA01O1CPoi48na2onqm18Tuvz5vXpKPljqcH/2/rlmvj6qe2ySK+5+j
zT/+6VtV8D9/+a/8h1/oT1+Xmen3TJn/1r/96R+Cn6Pi3fDVzvdfYMH+9jMwbq3/5n/2D3+PVv3T
hbJn/vXA+VV+9dWfF8o//8q/LZQNnQyUZxqW7dAdxBf7faGs/8aMSYLLNHXD9Nal8d+TWhJGvC6Y
JAn4rXks/ujvg6bFfCqIvejYeuyff/TLaPlXo6axTpJ/QNnqgmW3SUaL/4eFtyN+QdmGAHcrk2IF
MpTFXYwoOljGq1cWW1mzS86m8qucjY/8u9fWmPvAT5E9lRd3nHB3Aa2ihfgPs/rvs/AfZ981F/br
z+OSpzIt/luKNdb2x+32xKA59p7JerqzfMkCezDja11bjhALdkKbHrDLXf31t/y1j/3nawDE17B4
MWzeiF++56DMzA0Xi41J5Vx3Zfqexti427B+kuuqqfXr0FxjXwgvQ3O2SHTVa5WrktelIk1KrEh5
VE9r2u34/k9+tF9jdOvb40qSdIQ9WUU7vyz7MZcN5EiZQwyjOLRkPdi+Ie5j58GiQ+FIV1K1o8SV
RsbTRfz862+/fs7//3eDQ4hDYBVkvfHLt3dyHgRNhjs2GlcVOBlfjSQcMUeixaoxve4tdBtMZWVX
7g29B9Da5IfII6PGHL0ga1LKhSwyQ+4twjdy8Huy0XEcHtzuu16GsC/nD1j5F6sotrEHxnWgYSx+
C+16b9OIBKLqyja1H62RHVyiN01++etf0PglSfvzree0h5PC4YLjUvzzx82ts7Y1iNBtHHumRa2y
T+DKDk5vX4kcE5aLdu1N8wdtond2axwdqpqJu0Gh78P0jnjZ+5LJjiLUYjtk4vWvf7h/78X3DEFN
vWMZrkMk80+XQuzkbtMBi9vMFd6B1nCOcZ6+r6/FP/k+a4/3r9ecZ3h07EhqAWz9l57vblG2pSyu
OXBJl5KIOou1w1yvdoes31NQSMjeuSZAYi1rl3kTkCq6UuTrbFk/NdOJ6T01wRuNFYQwKUe5tZqD
UyPzOtLgBXTFZSjXZKf+YTHp8m489sSGjEkLekzdkXMuKJmy5hCz5OJnTv5RWvCmvGwbAzfnFYB7
aud+18P8DDvniC3rfWKLDZLIggaEIwPAOzj0Mn0BDfQCsBhEjtxoM1zfhc/gX79cvxpw/vaZ+cPL
9cstM027jqc8twt2R9/63niOcQaYwriixILLIsZhdsV8jUnRAlGgBbDjt3lkskmBaZj39BWluf+z
LmCR1VNqGCe6tbwji5onq/luWNP9uMCXz41/0tDw82bxy/ts4RriJm9IEnvWerP5Q3+OG6bmHFr0
8tRK247AGTbMgWAqOvgv2Pv7St46tsmQbH1E6SWek2Y7CWZ6HG6+prWYBKvMB//cVRqW2bD/AY9L
jN3FHhDpacUtWeHQSEMbtsmMKGrnEjF1ToKKD/uWdZgvJGAtaT+S2knRkhMQbRVqqAb/hhPv1tWN
ndeABxrY6wwFyChjE3vRXWGEB+XU945I31lUXyPDQH5sAnaXN1YTvwuqFDZhGbPO1eiP0u4tKrcL
NT8Ir7zP6+zO6HrMnaBgvcrkapKEKuCtGUTgM9RkQ56TRjxMRvVmkamvrO6fdWPY/85tZr1/8l82
mg7NK39+5bX/x9yZLceNZNn2V9r6HTTHDDx0mVXMA4PB4CSJLzBOwjzP+Pq7nJKySGV2ZVayza5e
ykxJVjACAbgfP2fvtdvW8lPU06hE9ZXqDcqCTut9RwLYZUNSY2kWn3jEgishUEtoWCcDTKbnxAZT
1ufpZ2tsHwp8kstojiI5x2PZOMc48W5rzDqzHptJFetXQ03DwCxuDFpF1OzaU5+ph9byLku1WtIM
jsBpek76Quuk2KfYzGhlbmPTjldCGPU8OLnqxuzHo6+kEOBisvo4STuJ/mIkjH7lkcfGJsfBivH6
Bi79YugNpuEe+DJ/ZXTlsqqpVevB/ZP79ucaBbc6Ow+1gITDW7am/7QQknVgtQNkS9yn6Qb63Qvn
xacSUVHSoYKJgjWsfygpKmYcd1NBNiDe4cSdvg0mbY+M/k/WS/2n9fLb++FmtPG9mxTXP70fM+9H
c3BCpm/EfRCSs2tloCyLkQS7NBs6J3PBF+Sk4W6q74LoRY3AhI/aooCUqiASkbkFTk6L7K5bqQjJ
DZMQMALuVGLmPGUfkI7TioZfrzgeufMGYbxhk4ScG+eKRj8L7uufrGloCN9vAq8fypTMfRWshKmZ
P20C6lQmLWcRUNStsHaOf7D08UYdqp3K2GIiR8EYzK9mxeqrmT3J2oHDQHPFDMyaN0LfR4NEmHXB
RO/EgGS/9nAUyEXRz7tgk7vdJV9OgXFNRUnvb10wiFEUnfxA4X5V9mQG35N3ihwhWQSMiPGDlYxW
Gs74/aKOmf+qhb7vG9pOECsK5ISLRp/QD+GSGSZGuna+HlEn2AmWZzMqyAbQIUGb5RXAyBztj3JR
ROKiD7I7ItJPbspptgSpF/fsD3QdNmmrzht803ZqXTiWchtX6ZZbaEcnf+lLQ1B5ldeYoW2GKS2h
sZBhTXc1RvbW9XEKMTsfrQa0eK0ZK+Lc6NMIbI4TuoQWOU0InyRtmxN/n3xYwM7GTcelZmaNlWyX
lUyrfQEA5r7P/APItl1QtDxJMH6maPqEXWleRNlcpOcxDaXI1smX4ySsMDrCCUZT+poe974qsyXU
4BXOxxw+DYOTCROHal9LzxZ+hn3Pqd8poM+N2V3E5hvVGs4CPCUmEkqSqSP/xTeqVRaCcdLy6yJx
F7pifMmlC7RxacyOt1akL5zWOG/4u5HpsFa0dAT7DfXjjKiEveHfaTZ1MsxqxQcKNkWPOXPGFh9g
gv+v4YskzcWid5P5zbaDyNVH9pfGnZa1rd73moHOCi7rRNRea7D1H0et3niMfSq8IX2wVYzqoU3M
HQa8FXi9UxyY+5iUlkq4V6Bctn0YneThvX3RB/smn9K7hmb2AJcU2c6CceYuBcZkO/qa+MOlIi2h
ZMDWnHeAm+0jHDs81MEaUWO8FvWjwpR/ARfl2bJjvi5UQ552XyPR0jvjAqcAwQAeeTgUH2HFGFN4
YusNmeyecUeR9exypG/pJoh0y8j+SuXSjDHD5avQcS9cC8pTFe3NuF6BxIByXtW3akvwTuacItPN
aZlN1JUpVFSYuY6/tsRzZYyfarvkKARLL1+R1Lqk7bAA2JeOAxxSgWNQcVduh9+oTs9NBn595m0m
hJG+Tr84bRdkOzD/s294WNe9/RW9EJV98CWLGRIipm0Jz841NnsMwoJoIGTANP99dDCYfWCDhRR5
cKnWdLz2g4AhTgIds5QtmvtPRtpsoXcuk3IihXcRBQkSutLclYayoXxbQm/fAt1blj17rZXfGEDK
UzyvtJI4XNbbBIAX3Jsls+17puZ4BpVZ0TqPteVjEJ7p7KC10lxO/Hn4g2uNEV5mIglw/WVal7uy
xRKBVNDLbTLzRoy9QvmaIq3bAQt9alNJBSOXcJUfsm4kZCItsnUcR+WOzwpdTYkGpC0cZ9A8zAuS
EPXuaMd3OVbK4cEvZh7dvRDqp14fvR4ZS9IchXUMknWdo45I0Ru4jkO8bsuNgGiDVVvlzNgAWugG
nPqlv4ZMuGItoNl0Vxf5Cg3vBoXWXcK3E5is9xANbVrhaLBrkSJzyHe2IniScJBnIdYTUpmLxMbb
h5C28xWSpMOZxPhEOqUmhjo3TA4uUookJTQ+kG+iHpVlYONQN5Ckas5A7Ku47DEE10Px4vVHm8un
GNnMVHRMm+WytYI1bN/tED2EUXED0ANNMIb+sm542KkpuPQhTbWiTzeZcG6QsGIgd25Gh07mUCrL
+nVl4gXURy19HGMP5Yl6F5IUrItHa4QvFbnOnZaDs2aeFE18Ak57ArJH26H069VV6zfH0heIC16o
41kIlA1NVL5gZtfcwniFOZWzEbnZNKukjARObdGRBw8gvmAqZJvZnRsUu6K477EQ0m+d6egYyNWe
d/E9U6x523toZXmp9LzPh43nopoj4TnDOJJRQ/nusZ1IwnBvC1Nf4/LfxkH0VS6L5sQMvZiQj1VH
X2uPQiP1xYdiLL6AStqBshm7c/vJCD3Skn0pa5jVGLuQqzJb6VF9H7SAbK3RXaIxno0C2ZtOTvOk
7Vx3emocde8w70NQex3I5z93sgtO5egcINMAfmtblEz6mnsYgLgMQCFQLRLXovI/WU7J9wz1j2Cw
Cgat0MaVE+5QTeOYM2eJXq5aRawsbhp70m8LLzqvPWBk6JJ83+aWpodQphsQe8vKP/qtWBIyglHA
vtEBEIz+hW/mRzE9WzVTRmMB7Jd4GGXWp9l5kcebkENYoUHMocLJObkM/lMbfe5YPVHALIp06fjt
IjdQ7wMdVDSxDFGeAydmTSXAzVR3uQGK1uyeMU7a2FHTrzZ0Okjy3ecSuGFVfGYic2onWJt6swVU
4oNgeS604WGozZT2avdU+eXKiBl/aGNE/C+x2krLXhNx69TxszEqJLIiFk67ZlOWyVdYH+uhgjzR
tdUageCpcZRlYYhVKuzjGK3w4i9dlf2ISU2JroMDOscYZS03VcvyD55t3jqR+gkpMFA/WC9BcjSb
DJiH+ASwaaWH0Tx001U/qqu0AGOY42TuQ3uvmCvdQBwtjN04FXddp+11ApNlC8RxK8zJ9bo1J3Zx
TG8hAnQdWBnfnGsibCVJxZvl11qOEdLO9YNtddcMy+6xyGO2x43teQyIa5t9JmkBwCd+cwhtjfwh
AG49U13fvq3x30HcAL/sHwVJ0cbAkzuVa92p1iSjLIawx4svnqgSIlQ+NgM0pMJYr4oHJyr2vrBk
YfSklilBjSk06FGibi1zC8XhIRoxUJIGzGlLMH20j5UqwZtPsc69p8QnyMvnozFck0O+TaZkQ1jh
Bp7TRbdrTQ0Q0C7CAqYYS2tkZSedcoirF/zYq1odVy0JyHBBNlOrXaPjY5blbau2W+C+mWcTspxq
iyaJUCx9rwQmyKh6/dq/SPk38KCGuOMsuJpKZQOke+tDQswtH/1ffic3U8fQS+aaGJMZmaa5QcJd
smkn7UDGwKeG297k1KnC6e5cVEKJsmWUtIepdtfhfegdZeME4pJx4nmiUK3F5gExNXUy4pS+0vYV
eGbZXeysgWdkmBuZuvJ0hCvqNfOmlhrC3mIFuTOG+K6ETzsgPyCK4KRlHKcqepdzK9Iw6Qf5GiMd
c24fFI6vbMtisnaxpuxhtMQcwOpLsxy2pKrg9CYyejlU5gXwEBzbzjLwHkLAejvWWdI7au8Ghw5j
FSTwmP347NRfofjESBhISvqIx/18TMdngilAcHGzdoO28dtbJVWWfd3c6MR/TqjrWBl8bR/rZTTL
AlyHQfRYtO5VsI6ujSSsyPQh27q7ZioG0KOlTeqlJ7vkK0FXq4t0MQht3Q7WuuI5nWzKCp0s4sI5
5iqiQvqtc1VrTwWS9Tjd4Kxmcsl+mjWiYxo1flapGoi0kiVdSQgQCWxSchor6zAoF9WQ33i4ZIJR
w+A83Qcctei4H2jngj6q1kDyUctyjlVRqxfzTqYEYr9epeZdStuj0+TQk4yDyn12unqLnHUrm75m
2OAVZ3OnQ5hPtHwIaTjYXTFXSeoqu3zZYRKchHLMxvhLk033VQy4sIjTxzSOAcY6wxKGBGKOkDBE
3jbyT5tnlmQAJbyYolViKMdeRm/LNhxTIpognnhqmJ/OOGvWPbh5xxarktZaT0OmcjCdTkAhoyh9
hBF0r0YV/q1zC402snZLQ+7X8KHZdMk2MCrZVndu1JJDQ21xfFYW/QDvsM/u5N1eGRSKVDAoHy40
q8dOQ6Z0h5pdy1l6SrKoU/q2iWWO6wLdadrazOC9ZZRrux4Sb2ApFL8PNkrSAj1aNBV4T1BeNeE5
V9S1i27FfgbW2fg66PeJ/cX2jSdRR1+nwbjEsXxeq8CwsuTgoaxr9L1wiFMLWCmrhTv14cLOipdO
EbA5h5lWUSG6SncfagHoiU7sY3i5VVzc5mp17sSuACfu1FiXaFta7jpulaUXJ0Cj+1MmsKMocEVD
Lz4ZEzboNLeCpa5ay8Q1fTJAfYOssx70p8+OS46ns7C6zgY6jVa+1qMLqTDZ1vTHMBxBx8p6GFjE
RAUcjbsQJTJqbIIaj4litZd9MAfXZxKDWluXTly0W6t0iPGbxj1UC0K1gLZvRGTHt40/cdhKqltL
CLwunmtCE+Na137N1FL+028QZzZ4zFLf+dIjrlgUwtl6ZfTIiANiZ+BTQ3IdCocUEAqdq7Dh/Bak
BRkC8yx2AIn4CtWolX1F2BJx0mPXBtSLSRU7oZmpW97RuCcD6SbWvX7d+0Gw0mSgUNq4W4J/wUo7
ROTYBvq78TyV2EtD7/aVFRfEZkW4BwmhZHp0PhGcViUnbvMlPJfPJvMA9pX6K7xpeFKpee00xn5C
nikU7cKstGtU7Z/cybkdkCXkmf+EkoPTtuY+mpl94kyYrRGWRgs5sR0mugxl6lwGTXluN/Ytx69d
Pem7xM3J8KlZ7PBB+fX0IsIOHYySXYT9KZhQGfN19jFPqG3o9DWUYxWZiFItbh4X72TpbTtmwvNB
+A8GBb4+5JvW3/qNls9aHWl9Q17BDEHrhW0hfhJoC1taoKBeqrlfWOdiQg3eh/59SwIYyUQcIhpw
CBOnlkjiKYaBd1Rx43zWmCgtmOzfDD632fTqPvFowRk89lTRI2u6NJBrOtIHJbypwSDldnapgjRe
qKZJ9lLYbUTtHQiEcGci50sNemeJmJVGTCy+0j8/dz1Xmalpd95MLvp3ojNr5amlfULGKK4Yw3S/
Wlif1j05gSDPj2pdQOEFzcgAhADKpaLWyJS9fW4EskAhteJyQAo9MwJbnxsVRaAfrePOJoeWxOG5
tAbWPvQoY2w/A9pnKXaZC+CeVhc43Z1lGmd3BhytHiPdlnN5yqkEO9Mui4MbN+VY34s1MmgCEMDf
tKJYDkZDwJVEDk1pzOKdVueqyNeWU6wxqvjzQI+zk6YmT0q1YqBkkSb42bBHACDY7JveGjkpkNrb
d5DrU7rAnuk94Op/8YxoVQz+ySaqILSj59LO7jgR4I6KyWaCsdNUwNATmm6K5Sxtep60dARU6Ni+
6A1nPWYBcESvPYVmdFURRQRvAVVdrJ2EI3P1pDcj8QHfN8CU7K6/RvElU7SQjTeJoMkQT0ugOBun
a3mgRHtelyosnCLfl/e94t0q1riNAljA7M7RGHBojL648IVa22G5/KIUKuofp+PRcZ0LSrJknVvW
RpAsp+SXBFuqCGTg48J+Hj0UV15hIo9HycB45hyFHqVBKH2OGMDMR8MEhlCnXAkjaNhGauGiQgmx
7WTz0alOJarXJUwaXqsaUW2M6LgEp6mVAdlrDuBXtvxux4z6lAhEZL5ptJJwA9+ifddbVHzGQFHv
gMuYNajSVkoFnbId75smWIyZnR6qqdxyGjQWYfPYWf50aRcw+DUblpKmwVrLOxpahnboe+85bPI9
np98q37iwnwabZpduHqYHZGMTf/PwA6Qi6fQ6kcSEGDDUQHMjNqIN8Ykvo6m8ShxdrnAF+rYYC4r
0WVzbaggZ7j4WQezeJ4a2rpZF200aQppKyimIj9R/AfLuGqGWaL550HPDdZ3oNoQah9Tk1vDi8cd
XI0ObAZOshor5UzV0YKX2jkdq1wrOk6axMDZfn01aQRq4vSVYVmcKWEbXKFEx0k7mFd18RjbBmcr
jaLE6wdkNe611lEvkRn4oJFh6cCnmgcdUZojNzWaMwikhagOk95DDwHHQ6zTLj0VMCCUF7euH2oH
Q5Ee8BC0/oRZKCbNTc/F1YSCi4RnpGpl0F83o0oik22wd/dGtu40bxv76XnCgpe0BjyzkutV6tLQ
yXuw3WesXAc19/wlfmV1Hk0Q+AJsVAsj2XFE6zYtNj7OjuapKT4rQmU4kEmaH7rVpR3ABk/wlsk6
1diCP8Nmi4+cTIZ1XMvA26aCBImdBfhc4y7itjwm4RUxdY92ibsgK6NPQ3sC+VUsA0ukBKoWxzSt
t1FPnZJZkCT7i6pOD3ZOU8cmLfcwROXl2AC2qSfaXI6DYdG0NGCY7KHw1INLnikzasS60NjTKj97
EL219SjPV4Vm3NtDfCD+CzWSbYA34wDSRQ3KO7rVGQSNNuyZ7PXp1sGAzZEIDlCCXtWp+DNjuZrI
AallUMxFbNtsb3b61BWcUbuWiCnyWiCNAbYRo3TKZdZ+qtPLJmWgk+CQXkQxGqlcyQ5YYpptJRvp
Q6A2Kz9H/GV5A7tS+ejZBZJKG/VcDlGbMVbPgMIZ6ZyPsKVoFMPGTbJ0VaNC5dP1a5Fgns57lQA+
S0evbpPhoXUSP+/DLWQ85s9Lo2qXHs2u9WQOt3nRqxcGGRzrViaWoa/adoyo70Ife1xWihHfO9bi
SDIAMUaa2IrgAsqZrhfVn3pbKMtxQi6rS4pgAE6wbBDISr4gVTaRSCAHK8keJPvgpAEBQ9qlKzW9
GXWtlalHgXn0C9iFnVZ8mShumUhDKSforokcTKWgF7P63CIz4GIy0VzpifYVipdeWO22qZWXEGTi
2LqsOY7xyNEvRvRMsG8+0uDoQS3mkrloSPpiGlTPvt1dOZLLSOV0HAE1xl3xOZHkRqJ2EI8Bc9Qk
1VGTfEdLkh4xBdDcmrpPuaRAThIHSXAMBTV+eSfl5yAjIXcPc2wi3nyiHTWAlZzAS3q2TzdSU2aJ
Qfhn2VIY9B5XpGTcMDcAVFJaE/1RRuFKFebRrVZ4Tzt6KGxC0nns995dBzim5Z6VGysQkvuiHgNJ
/IGIxypoSVZmyWaENWSQhKuC8BfndqKGRCeLmVPFZZzSv5vXDfxNoZZkLSfFddQgVc2nfB81rr2s
UekC3nQ9/oPT4wtrW5vkA5BeMkTBMLucEzbNQlNyQBuAoJUkgxaSEYot1sX2yo3i51+Q08WXaEfq
K7kMqoZyHwFVWUaSOprMOWlZ9l1llsUBH+8xqiCUxpJVaklqqQa+VBt0mP90xlZJy/xDMk6Za9/l
aHdYShOcGDzEo0qHTZJRDWQzjWSlJpKaKqy18DpCzhgwSeuJLfmqdOOYGnQwV21JX0UjxKBThYOV
CfsOK2K3CBQoXNztgqm/dkAkWe0Cd60YLAN9kH/xBu5TKpuZBfzVhf2na8pdp+ZPmZvubCCxQtJi
2SMXhu6fSrOSMIXkvAEsWwOYJWS0n5mSOVuaqrYvJq+aJQnEhUCyaX1JqXXA1ZqSW0ucrb1Dze5j
0mkEh99bPRyyBVP8lXD0HY3BeF5JEm4AEjckGJqIkfHWnHxraUpubpCG/arUqiUjNmKypIOPskqb
o4KtCcn2iN7icG3rwaGXVF5YqOoigwR1YZsFcGRJ73W9cWmKYVv6XFVLEn6ZfX2xlDpaw1HyZwoY
4K6L0+U0BFwKEME2qOAeZHAIOphORj+vAo6vSdrR7lX8L54fPtT5Kz4P9jBPYZB3SMrdZ9URR5LN
wVp+qSSxuDEXND2jstg24IxVyTV2ARxzAtQRfVqXysQMTwWCbAVptQ8lF5np3TAzJSs5lMkrps6e
Hq8IqGjvGvTmHisLPwa0nENtcCV7OSJWexai3V7q69GCzuwIzA4p4+1tp+C96BTIjZLmbIJ1TsMS
0qFUdgB8RrVI+xYEtKND1cslFdoo4UPHkhRd2hMXStKjC8mRZgCvzCCZ2bOsa9bomWcB0GkV+DQo
lkh3rjOQ1JQquO4WUedcm9TZC1IBDnXQEujZmduscbR14Cb3nvwe4sE5b8tgJUK1Z5pMyo5mOjt1
POSSkR35stlq15cedr0tDvKHtooY0tFdDCRj2wS2HUjodmh+tUyxo7Y0JZO70Y4diO6uzk+DPtBm
KdRZkfJodaV+3kmu9zjhTOy6Ww3gNyno+3hc55IDPpr6/WtaoR/DCJ+AhQeSGk7AAmEgjCTImkjv
bMkWt4GMl5I2ntNOtAJy4WpJIk/uGs18qTuIbTqgci+XdHeDcm8slFNFHnYI1LyXdHO/Sp9KZzr1
YM/DPCqZml+mNl62NOovorRxthN9OBGlyVoep8I8vatblq9cctWxmu3ZrPqFlgbPTk/nW/RwwMhV
nlWDx3gBQHuYJlc2wHbpKK/b7lYxEWVLontuJE+pZLxDJRnmkeS+R5IAX3LDzwOg8Pq4Fo4B+BxW
fJ5loCyC9FEtp0MgenPHvuIse5J2nH5lSeI8OS/GpgZCXwKjN8z6pre727TsLloLBQcFBaBf+PUC
B4E5PlWSa0+Smk4p0udrQ1LvmdLqHGmAedBAf4K1DAVBcIQ1XmqVaZdk509A9Htg+sBErz2/OmiV
6s8ZHV0hRb5VyX3dCYjAsXqPhy/beBFjjT6luG3bXZjnTJ1s+66rcNIbGVczjSKqC/hVkSRZNfq2
NttrIQlXk2RdJYSrLKObLuwXAjg0QKzWudVrfanE1ylrBQeCcReCz7IkRyuWRK1csrUmSdmacg7q
JeAtEMUhB9mVUYLj6lWCP5vsOk8g4utldhpStwPZ7n/S7OI2BuuVlO490cvHsdY/selcjZL/laKg
7/Se5jey9VRsFF3sRASVWgMd1g6EWvuZug+BihkaEVeSMoYkxTjWuv4ypRDdBlds9Rx7nx4dWrqh
mmVeQIlg0zDihxzwItb6z4mH9JHu1diIO5Kox7megH8gCPKoi01VfC3S4VIdE7YQOrMaRA+/f1Lj
6SmMdQZq6N0Jps3zNXoKMpE979J0rfMA6zJzxPBitAyqoYrmj0tloIbB3OLAwgBtmtuR5j0xlfTK
Q1S77UZXerHtKvvWT1ftRJ1dlizyGRvKAp/mqrNByJmhf+7KkZvjThTtLFFhfHAj0c/SuruCq3df
aRinQ3otUWnfNnRHaNxYn50MO3zYUjZYHX8QZbpvdhlnS25LGSejeVwtT4SXI0lVpbFpu4o6P8BD
3rrdjQAAreGqKMAsdt1VjrifiWqXjnBA8rLkAENoJ/oinDMEEuJlP/di/VgU477y7I7j5bUdDoDV
45ooLmHNQzkG8/CEOmqDmKPrr6y4vkEJ8qB5djIXmfF5UkA2DhWOtZCbbBgg1LoONtN4uHmtHnAl
bWwkZqgRyPMuZQwg6sXKY+mewvhUjP5l3jhyO16Ash9pyKBXbC9UtqOmGsitPYR8D+j02dnCLAxX
bVyisBPUmnQuLYilUEdIsftaN/2pNbuNX4JkshrUGqNd7IImvk/kAbvJHUJdFP2yKPIScmO2HoP0
qTdBX1pBtigy9dh30Q2h9ZsKTDAJrdD48h7MTZC1qyhM7wtIfmxVPKVVgEefuECBfXCVujj2iT1u
IgrVxoi2gVEsEoD5W/wgF5mvE5VlEW/KU9tayF3Q8DEELzeKZCQGKITnNX29z05gcMbW9GplIqcB
sYI52maAf0yg4Mikhbs8t059hUfX9O89s70wEQ3OMBWm1QBKcupOShDuk8TH0VcjmwAnuQkUc5sL
tGSsxsukzu9al2aaYWiQKEXFCUjdQWxgs26VXVNowEkb8mbDsb+q8Y+oKZgARo/jTMX4iODmzvGK
joMxfpxcuJeKZxFyOlBatcFKr4k7Qwi+cUIt2ymF8VzbBlHe7UYFiT+zZUg4LQKUbvn5kJfEgUWg
b9S2xYlnnU+5aS5ti/ERn6ksVHAhefOFJMHLLNK+kFZsJ/mFPCKOIwO8SQpoybAAZG8PD0DAlnVq
PTttxSsTTWHq9jIhyxaRVcDhGVaKg886ZIpmWDd7A57LQZv6NQPy+w5ziWT4NB5qisB6IR73WMXD
lYkKiHwCi7i6UtPmpY9ZT884qZrBsCTmEDhUCl5LEASKSHvvtuiwPUYwnT9uVGYkmsNNZhnRdFOq
0AvgqDNyphFsdaQiM950J4heVW73hPIpO9A8+Nx0kC5atVdzynxFSc1F4LLIl1nPx0yR8xDg+LVu
881kZBedkjxOMqjM16trlzYl7xPXGub4tRN7xnxwaYL7OlHO5Loz3IDege2fGAa4B2TVJuWxY7zE
DN6VLKPPBk26eZ/FcEnT8YQxi2D02v/aVSHToZ58MKWubxMzAxM2PAVoP9c5h9mq9KtVYPoETQ42
jnq+u6WfdLfA7EGuzbBGqHN19Jlx1TaOOApGKBXzfkzgkKBUGd3qXqu8pTtGnweN+MnCUM5Lx0ci
l7sTW0ElFnmZI2OBxyxcoJ3wt6+zhkojZLaelB53k8qJn4MHmoxSvcpNCgpuiQwxzoZsRLRXIXuI
D/jV58ucJ27ymAANW3RNfQy7zOBwRbtH+4rL6kTyrnvR+RToo+LVmz55iVwDjV0MnVl/RkOoz2M9
Xlp5Vh3iMJ4P0kTskH1FJgnnlwAgFSTvFZi+h2rguTO95AtxQQuhhkcgvTz1HpEHyLaOPh2OFfnL
tiyiVjjGgOlztApzCz6ESnirTopMRvat/ymFFgxDP3kQZOC14RgAW+OHlQ8sx9WsXVoa2ipPQM50
ZZatKus2BUd7SIij3OTNS5fdstxv2iaxSImQqI+SOg/5ntnI9hoVSLsy0qDb6xVrTucnn9PWa+lf
sdHWfM0zzbJeCo6FBUfukhH+rEuBgWmBf41y5VAosid0H6ljsygHvjPS/eiDRfGL438ugQywIKT7
Uut3g26kSy20k6VB6HOfpxkfF7aHH5RIMBTufKehe1Z3QANGBR5SeHJ0c++k5t7XDTD51SI0vYip
V/qUWZa0ySIlcxIUPVHOk5p5h0HpEGOEh2AIIQEJl88nC2tivHQfEl89rQPjErL2Raa3LikiUQn0
n049c6xbLAio9FboiJfQZNnYDAN/hQtgQKEhyJPDkX5QYgSbCVNV+zJq6p3Sipk7BvG8hYf/qhn9
7ri6/CYc/+Yl+s3b9dM///ERq9c7B9n6Jb94SF/qn11j8t28/evf391f8YO9+dXfGcJ+s0jJF7rM
SZW+yf/eL/3wXv3xC/01hxlSfAcN8TukweubevW3/bvXSB6asGmfX+APWGcASHXDxMRBUSosrDoJ
Q7LvP1b1M2E43My6cCzTgFP69sv+4zd/9Ttj3f92pf4vLgKGNlTzH7sG4syBEuLg5nGFTmANGua3
18A4YwSKthkjnm06eO7+P12Dp7wlQxzjoh/m2VvfIBaBv3YJfnqFN7eBfoZ2my9YaHxEsP98xreX
QOMuETgFbH7FolHNXcIlf/Oo/L2v+K/cKv/uPn55tXO+ZtyxDf61a/DwzMwJM3FThU8Nn/Jfj4I4
M1zXJMXR0ASgQwO3xdtrYJ0JRzV0KNq/+TF/rWvAW//oJdDONM02CBvGPcb/SOPe20ugnwG7xnfq
gDh2OUr9aneBKjRp1fvYamDwKOg85oaqOyobMd6+t9dAZUVUgbhg+zTBKWu/3orIM/rBa6C7Z8JC
+0+bVANA/eojfnsNrDOddYDdRwMNahrf0yl/oeVAdbTvd+c3ms5vO9V/sjWqUHtYVmz22W9f9fsb
QTuD2c1aidVSUIqb39bgX+giaEKzvu1VH7gIOl811k7TNP/wTtDPuDi6ZmAPxHMOd+KXWxKoWz68
LBpnBl57y8Z4ZFML/bQzOGcukiIB3In1Bw/IL7c5qryxb2v1B24EE+gAl0DwLQMf+nlJcHkYIBFY
Lk5R+BrsHb/ajaDrFC8fXBcN/Qxt028FAq/4fklQz7AacrGFbqi2+8r5+rVKBAzhH94cDBXIhMGi
hznLFHL9e38R2D9ddlCalgY1tft9CfqV1kWT6u6jd4LJDsmZgJJYU3m+pCn6zQ4JJg4wBj9xhI24
wrW/7ci/0kVg6/o5VPo/PjwKdkhWRkvy5rTfrYsqNBIIFP8i3/1ypRJqC0Eux0fvBcHJQNaCfM8G
sFLxvmKklgKVoqqmLTkhkvH3i52d5FXQxUc3Sd0+4+QIDoNjJPfWTyujcYa2FDYcp2fLtdhEf7WL
8D0k/WNHB+tM4mBsx+bZN7Ba8CnfLAqqesaRynHZhyidGd/+cteA4Yj46MOgnbnc5RyRqJW03x8d
NA7Zgqra1CiUKCZ+uWLpj0Ch//HCaJ7RMaOhAn/ANfmQ758G+ww4D9wUuWhQJujOr/c00AP46IIA
2tTis9sqgxaKZ26Jn58GRxYIwgBYiItBdh7/arH0F/bR31q1QLGT59cmbfhSvyF//ekv/OhO/v4F
vrekZN9Jtt7e/aKkgn176W/NKfnvf7zrOb22zd788Ecb7fXvfP+/f/+Av//T7/7Wj0/14z9uwpfq
oXoKxtcfjN/fpmyQ/89///MRpP4Uvm0bvvaL/vVG/ue/373NN+vAv3vd2UMdJuET/fC3Ly2/7x//
lh/p7732/CF5ePwpdEs2Kf8vXjktHrL3cV7fOskfvR4o2pPwQbkChotq8sc7fb1VvjWnPvoHVlUI
rFG5gx43hQ//tZb/ev93vo0FPvp3zmmMtum7D/CtqfLhFw7hz/z0lr8d0j/8ynn6+FA9j+/e9Lez
70df+iCfq5f67St/b6989JUvw5dnaKG0or+9krxVUNjJE8pHX/qfxc/3hvat6v/oC9+09dND9u46
fz9ef/iVK/kKWa78M2ny//rnc+i//LgOr21+uXH++A9/f2H537P8XgcKf/+F5VP5x0zHD77wIU/C
+t2l+H6U/+gF/1Ps+Qff+HX4FCbv7pTfjhsffevXPOuoot4tfr+d6P79i//R/vrbPOv3u+6POdUf
/d/elxTyN56Sl4fqH/8PAAD//w==</cx:binary>
              </cx:geoCache>
            </cx:geography>
          </cx:layoutPr>
        </cx:series>
      </cx:plotAreaRegion>
    </cx:plotArea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0.7204</cdr:x>
      <cdr:y>0.10332</cdr:y>
    </cdr:from>
    <cdr:to>
      <cdr:x>0.96347</cdr:x>
      <cdr:y>0.31059</cdr:y>
    </cdr:to>
    <cdr:sp macro="" textlink="">
      <cdr:nvSpPr>
        <cdr:cNvPr id="225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15624" y="461483"/>
          <a:ext cx="1523617" cy="9258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Nova" panose="020B0504020202020204" pitchFamily="34" charset="0"/>
              <a:cs typeface="Arial"/>
            </a:rPr>
            <a:t>Prezzo medio all'import</a:t>
          </a:r>
        </a:p>
        <a:p xmlns:a="http://schemas.openxmlformats.org/drawingml/2006/main">
          <a:pPr algn="ctr" rtl="0">
            <a:defRPr sz="1000"/>
          </a:pPr>
          <a:r>
            <a:rPr lang="it-IT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Arial Nova" panose="020B0504020202020204" pitchFamily="34" charset="0"/>
              <a:cs typeface="Arial"/>
            </a:rPr>
            <a:t>5,75</a:t>
          </a:r>
          <a:endParaRPr lang="it-IT" sz="1400" b="1" dirty="0">
            <a:solidFill>
              <a:schemeClr val="tx1">
                <a:lumMod val="85000"/>
                <a:lumOff val="15000"/>
              </a:schemeClr>
            </a:solidFill>
            <a:latin typeface="Arial Nova" panose="020B05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0.70087</cdr:x>
      <cdr:y>0.23496</cdr:y>
    </cdr:from>
    <cdr:to>
      <cdr:x>0.94394</cdr:x>
      <cdr:y>0.44223</cdr:y>
    </cdr:to>
    <cdr:sp macro="" textlink="">
      <cdr:nvSpPr>
        <cdr:cNvPr id="225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4894" y="1044937"/>
          <a:ext cx="1486055" cy="921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rPr>
            <a:t>Prezzo medio all'import</a:t>
          </a:r>
        </a:p>
        <a:p xmlns:a="http://schemas.openxmlformats.org/drawingml/2006/main">
          <a:pPr algn="ctr" rtl="0">
            <a:defRPr sz="1000"/>
          </a:pPr>
          <a:r>
            <a:rPr lang="it-IT" sz="14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rPr>
            <a:t>5,83</a:t>
          </a:r>
          <a:endParaRPr lang="it-IT" sz="14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0.57599</cdr:x>
      <cdr:y>0.20012</cdr:y>
    </cdr:from>
    <cdr:to>
      <cdr:x>0.81906</cdr:x>
      <cdr:y>0.40739</cdr:y>
    </cdr:to>
    <cdr:sp macro="" textlink="">
      <cdr:nvSpPr>
        <cdr:cNvPr id="225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19426" y="901312"/>
          <a:ext cx="1485213" cy="9335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it-IT" sz="16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rPr>
            <a:t>Prezzo medio all'import</a:t>
          </a:r>
        </a:p>
        <a:p xmlns:a="http://schemas.openxmlformats.org/drawingml/2006/main">
          <a:pPr algn="ctr" rtl="0">
            <a:defRPr sz="1000"/>
          </a:pPr>
          <a:r>
            <a:rPr lang="it-IT" sz="1600" b="1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rPr>
            <a:t>8,58</a:t>
          </a:r>
          <a:endParaRPr lang="it-IT" sz="1600" b="1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19"/>
          </a:xfrm>
          <a:prstGeom prst="rect">
            <a:avLst/>
          </a:prstGeom>
        </p:spPr>
        <p:txBody>
          <a:bodyPr vert="horz" lIns="79397" tIns="39699" rIns="79397" bIns="39699" rtlCol="0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413" y="0"/>
            <a:ext cx="2889938" cy="495919"/>
          </a:xfrm>
          <a:prstGeom prst="rect">
            <a:avLst/>
          </a:prstGeom>
        </p:spPr>
        <p:txBody>
          <a:bodyPr vert="horz" lIns="79397" tIns="39699" rIns="79397" bIns="39699" rtlCol="0"/>
          <a:lstStyle>
            <a:lvl1pPr algn="r">
              <a:defRPr sz="1000"/>
            </a:lvl1pPr>
          </a:lstStyle>
          <a:p>
            <a:fld id="{B2267CCF-6741-D247-A1D6-CAE45310F009}" type="datetimeFigureOut">
              <a:rPr lang="it-IT" smtClean="0"/>
              <a:t>08/09/2025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397" tIns="39699" rIns="79397" bIns="396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0"/>
          </a:xfrm>
          <a:prstGeom prst="rect">
            <a:avLst/>
          </a:prstGeom>
        </p:spPr>
        <p:txBody>
          <a:bodyPr vert="horz" lIns="79397" tIns="39699" rIns="79397" bIns="3969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6747"/>
            <a:ext cx="2889938" cy="495917"/>
          </a:xfrm>
          <a:prstGeom prst="rect">
            <a:avLst/>
          </a:prstGeom>
        </p:spPr>
        <p:txBody>
          <a:bodyPr vert="horz" lIns="79397" tIns="39699" rIns="79397" bIns="39699" rtlCol="0" anchor="b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413" y="9376747"/>
            <a:ext cx="2889938" cy="495917"/>
          </a:xfrm>
          <a:prstGeom prst="rect">
            <a:avLst/>
          </a:prstGeom>
        </p:spPr>
        <p:txBody>
          <a:bodyPr vert="horz" lIns="79397" tIns="39699" rIns="79397" bIns="39699" rtlCol="0" anchor="b"/>
          <a:lstStyle>
            <a:lvl1pPr algn="r">
              <a:defRPr sz="1000"/>
            </a:lvl1pPr>
          </a:lstStyle>
          <a:p>
            <a:fld id="{C381C0F9-EBEC-9B4E-8A2F-AD7CD531A3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7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496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3974">
              <a:defRPr/>
            </a:pPr>
            <a:r>
              <a:rPr lang="it-IT" sz="1000" dirty="0">
                <a:solidFill>
                  <a:srgbClr val="4C4D4F"/>
                </a:solidFill>
                <a:latin typeface="Arial Nova Cond Light" panose="020B0306020202020204" pitchFamily="34" charset="0"/>
                <a:cs typeface="Arial"/>
              </a:rPr>
              <a:t>Considerando  il ritmo elevato dell’inflazione che ha interessato in generale i beni alimentari (+9,8% nel 2023),  i prezzi dei prodotti  lattiero caseari hanno segnato un incremento mediamente superiore nel 2023 (pari a +12,8%), in corrispondenza di volumi sostanzialmente in tenuta (-0,5%).</a:t>
            </a:r>
          </a:p>
          <a:p>
            <a:pPr defTabSz="793974">
              <a:defRPr/>
            </a:pPr>
            <a:r>
              <a:rPr lang="it-IT" sz="1000" dirty="0">
                <a:solidFill>
                  <a:srgbClr val="4C4D4F"/>
                </a:solidFill>
                <a:latin typeface="Arial Nova Cond Light" panose="020B0306020202020204" pitchFamily="34" charset="0"/>
                <a:cs typeface="Arial"/>
              </a:rPr>
              <a:t>I formaggi hanno l’incidenza più elevata sullo scontrino medio del comparto; i freschi e i duri hanno realizzato complessivamente una quota del 38%. </a:t>
            </a:r>
          </a:p>
          <a:p>
            <a:pPr defTabSz="793974">
              <a:defRPr/>
            </a:pPr>
            <a:endParaRPr lang="it-IT" sz="1000" dirty="0">
              <a:solidFill>
                <a:srgbClr val="4C4D4F"/>
              </a:solidFill>
              <a:latin typeface="Arial Nova Cond Light" panose="020B0306020202020204" pitchFamily="34" charset="0"/>
              <a:cs typeface="Arial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27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233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582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609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8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05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35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47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31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98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71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20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12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93974">
              <a:defRPr/>
            </a:pPr>
            <a:r>
              <a:rPr lang="it-IT" sz="100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7B807-C221-46FA-B097-DAFEE848705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73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778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1C0F9-EBEC-9B4E-8A2F-AD7CD531A3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2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INIZ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960" y="2265530"/>
            <a:ext cx="6421800" cy="553870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5400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5468" y="3192076"/>
            <a:ext cx="6422292" cy="240963"/>
          </a:xfrm>
          <a:prstGeom prst="rect">
            <a:avLst/>
          </a:prstGeom>
          <a:solidFill>
            <a:srgbClr val="31859C"/>
          </a:solidFill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SCHEDA DI SETTORE</a:t>
            </a: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647B90BE-38DA-42EE-AFE1-E3089D5896CA}"/>
              </a:ext>
            </a:extLst>
          </p:cNvPr>
          <p:cNvSpPr txBox="1"/>
          <p:nvPr userDrawn="1"/>
        </p:nvSpPr>
        <p:spPr>
          <a:xfrm>
            <a:off x="5465400" y="454663"/>
            <a:ext cx="4821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sz="1200" spc="-1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Agricolo</a:t>
            </a:r>
            <a:r>
              <a:rPr sz="1200" spc="-1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1CBEEC1-42F5-4D8E-86A5-02F4E2EB01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62" y="4825092"/>
            <a:ext cx="1992388" cy="1222914"/>
          </a:xfrm>
          <a:prstGeom prst="rect">
            <a:avLst/>
          </a:prstGeom>
        </p:spPr>
      </p:pic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347AED4F-9F76-4BFF-82B5-1742CA4D40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0" y="6127245"/>
            <a:ext cx="3168650" cy="228268"/>
          </a:xfrm>
        </p:spPr>
        <p:txBody>
          <a:bodyPr vert="horz" wrap="square" lIns="0" tIns="12700" rIns="0" bIns="0" rtlCol="0">
            <a:spAutoFit/>
          </a:bodyPr>
          <a:lstStyle>
            <a:lvl1pPr>
              <a:defRPr lang="it-IT" sz="1400" kern="1200" spc="-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data </a:t>
            </a:r>
            <a:r>
              <a:rPr lang="it-IT" dirty="0" err="1"/>
              <a:t>Xxxx</a:t>
            </a:r>
            <a:r>
              <a:rPr lang="it-IT" dirty="0"/>
              <a:t> </a:t>
            </a:r>
            <a:r>
              <a:rPr lang="it-IT" dirty="0" err="1"/>
              <a:t>Xxxx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61462E-09C0-1B57-27E1-A9C6C5ADD569}"/>
              </a:ext>
            </a:extLst>
          </p:cNvPr>
          <p:cNvSpPr txBox="1"/>
          <p:nvPr userDrawn="1"/>
        </p:nvSpPr>
        <p:spPr>
          <a:xfrm>
            <a:off x="7356999" y="6627168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4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43" y="192969"/>
            <a:ext cx="10608128" cy="505731"/>
          </a:xfr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en-US" sz="2800" b="0" kern="1200" cap="small" baseline="0" dirty="0">
                <a:solidFill>
                  <a:srgbClr val="2B5C82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343" y="1529065"/>
            <a:ext cx="11295743" cy="4647897"/>
          </a:xfrm>
        </p:spPr>
        <p:txBody>
          <a:bodyPr>
            <a:normAutofit/>
          </a:bodyPr>
          <a:lstStyle>
            <a:lvl1pPr marL="355600" indent="-355600"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31825" indent="-273050">
              <a:buFontTx/>
              <a:buBlip>
                <a:blip r:embed="rId3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90600" indent="-271463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472" y="6496970"/>
            <a:ext cx="540657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BF04288-000A-464D-A397-F22655B3CB4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/>
          <p:cNvCxnSpPr/>
          <p:nvPr userDrawn="1"/>
        </p:nvCxnSpPr>
        <p:spPr>
          <a:xfrm>
            <a:off x="3610427" y="6518674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5343" y="905112"/>
            <a:ext cx="10608128" cy="461962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it-IT" sz="2400" b="0" kern="1200" cap="sm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lo stile del sottotitolo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701" y="6247912"/>
            <a:ext cx="932403" cy="553435"/>
          </a:xfrm>
          <a:prstGeom prst="rect">
            <a:avLst/>
          </a:prstGeom>
        </p:spPr>
      </p:pic>
      <p:cxnSp>
        <p:nvCxnSpPr>
          <p:cNvPr id="11" name="Connettore diritto 10"/>
          <p:cNvCxnSpPr/>
          <p:nvPr userDrawn="1"/>
        </p:nvCxnSpPr>
        <p:spPr>
          <a:xfrm>
            <a:off x="319315" y="827315"/>
            <a:ext cx="10443885" cy="0"/>
          </a:xfrm>
          <a:prstGeom prst="line">
            <a:avLst/>
          </a:prstGeom>
          <a:ln>
            <a:solidFill>
              <a:srgbClr val="EDB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5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34400" y="4258498"/>
            <a:ext cx="3634317" cy="25995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 rotWithShape="1">
          <a:blip r:embed="rId2"/>
          <a:srcRect l="42175" t="4381" b="31548"/>
          <a:stretch/>
        </p:blipFill>
        <p:spPr>
          <a:xfrm>
            <a:off x="10090453" y="5081502"/>
            <a:ext cx="2101548" cy="1665515"/>
          </a:xfrm>
          <a:prstGeom prst="rect">
            <a:avLst/>
          </a:prstGeom>
        </p:spPr>
      </p:pic>
      <p:grpSp>
        <p:nvGrpSpPr>
          <p:cNvPr id="12" name="Gruppo 11"/>
          <p:cNvGrpSpPr/>
          <p:nvPr userDrawn="1"/>
        </p:nvGrpSpPr>
        <p:grpSpPr>
          <a:xfrm>
            <a:off x="35983" y="4039877"/>
            <a:ext cx="2535767" cy="2797796"/>
            <a:chOff x="26987" y="4039877"/>
            <a:chExt cx="1901825" cy="2797796"/>
          </a:xfrm>
        </p:grpSpPr>
        <p:pic>
          <p:nvPicPr>
            <p:cNvPr id="10" name="Immagine 9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987" y="4039877"/>
              <a:ext cx="1901825" cy="2797796"/>
            </a:xfrm>
            <a:prstGeom prst="rect">
              <a:avLst/>
            </a:prstGeom>
          </p:spPr>
        </p:pic>
        <p:sp>
          <p:nvSpPr>
            <p:cNvPr id="11" name="Rettangolo arrotondato 10"/>
            <p:cNvSpPr/>
            <p:nvPr userDrawn="1"/>
          </p:nvSpPr>
          <p:spPr>
            <a:xfrm>
              <a:off x="1743755" y="4058606"/>
              <a:ext cx="185057" cy="1676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800"/>
            </a:p>
          </p:txBody>
        </p:sp>
      </p:grp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0"/>
            <a:ext cx="42291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400" y="1663304"/>
            <a:ext cx="10363200" cy="1846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4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472" y="6496970"/>
            <a:ext cx="540657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BF04288-000A-464D-A397-F22655B3CB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75343" y="192969"/>
            <a:ext cx="10185400" cy="505731"/>
          </a:xfr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en-US" sz="2800" b="0" kern="1200" cap="small" baseline="0" dirty="0">
                <a:solidFill>
                  <a:srgbClr val="2B5C82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9" name="Segnaposto tes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475343" y="905112"/>
            <a:ext cx="10185400" cy="461962"/>
          </a:xfr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lang="it-IT" sz="2400" b="0" kern="1200" cap="small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fare clic per modificare lo stile del sottotitolo</a:t>
            </a:r>
          </a:p>
        </p:txBody>
      </p:sp>
      <p:cxnSp>
        <p:nvCxnSpPr>
          <p:cNvPr id="21" name="Connettore diritto 20"/>
          <p:cNvCxnSpPr/>
          <p:nvPr userDrawn="1"/>
        </p:nvCxnSpPr>
        <p:spPr>
          <a:xfrm>
            <a:off x="3610427" y="6518674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701" y="6247912"/>
            <a:ext cx="932403" cy="553435"/>
          </a:xfrm>
          <a:prstGeom prst="rect">
            <a:avLst/>
          </a:prstGeom>
        </p:spPr>
      </p:pic>
      <p:cxnSp>
        <p:nvCxnSpPr>
          <p:cNvPr id="12" name="Connettore diritto 11"/>
          <p:cNvCxnSpPr/>
          <p:nvPr userDrawn="1"/>
        </p:nvCxnSpPr>
        <p:spPr>
          <a:xfrm>
            <a:off x="319315" y="827315"/>
            <a:ext cx="10443885" cy="0"/>
          </a:xfrm>
          <a:prstGeom prst="line">
            <a:avLst/>
          </a:prstGeom>
          <a:ln>
            <a:solidFill>
              <a:srgbClr val="EDBC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50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989F92BB-BD07-4362-A7CD-6A2BB15564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889196" y="145038"/>
            <a:ext cx="1282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lang="it-IT" sz="1400" spc="-805" smtClean="0">
                <a:solidFill>
                  <a:srgbClr val="8A898C"/>
                </a:solidFill>
                <a:latin typeface="Arial Nova Cond Light" panose="020B0306020202020204" pitchFamily="34" charset="0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fld id="{B6F15528-21DE-4FAA-801E-634DDDAF4B2B}" type="slidenum">
              <a:rPr lang="it-IT" smtClean="0"/>
              <a:pPr marL="12700">
                <a:spcBef>
                  <a:spcPts val="100"/>
                </a:spcBef>
              </a:pPr>
              <a:t>‹N›</a:t>
            </a:fld>
            <a:endParaRPr lang="it-IT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FBBC4A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Bahnschrift Light" panose="020F0302020204030204" pitchFamily="34" charset="0"/>
                <a:cs typeface="Bahnschrift Light" panose="020F0302020204030204" pitchFamily="34" charset="0"/>
              </a:defRPr>
            </a:lvl1pPr>
          </a:lstStyle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0" name="Segnaposto grafico 9">
            <a:extLst>
              <a:ext uri="{FF2B5EF4-FFF2-40B4-BE49-F238E27FC236}">
                <a16:creationId xmlns:a16="http://schemas.microsoft.com/office/drawing/2014/main" id="{E5AA9474-534D-45AC-8A4D-DDCEC5B7ED0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8400" y="1676399"/>
            <a:ext cx="5562600" cy="4514254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1D6928-B4E5-4EBE-8A54-2E05A4209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8244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C95A9F-A705-4BC0-B26E-06850927F1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EEB333FC-8480-41A7-B93A-0922BC188F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4908" y="3236068"/>
            <a:ext cx="6422292" cy="1038746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 DELLA SEZIONE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08341524-0B08-49B5-854B-5F70A1FAE2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4976" y="4411276"/>
            <a:ext cx="6422784" cy="2409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lang="it-IT" sz="1600" kern="1200" spc="-15" dirty="0" smtClean="0"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marL="12700" marR="5080" lvl="0" algn="l" defTabSz="914400" rtl="0" eaLnBrk="1" latinLnBrk="0" hangingPunct="1">
              <a:lnSpc>
                <a:spcPct val="104200"/>
              </a:lnSpc>
              <a:spcBef>
                <a:spcPts val="20"/>
              </a:spcBef>
            </a:pPr>
            <a:r>
              <a:rPr lang="it-IT" dirty="0"/>
              <a:t>Fare clic per modificare il sottotitolo della sezione</a:t>
            </a:r>
          </a:p>
        </p:txBody>
      </p:sp>
      <p:pic>
        <p:nvPicPr>
          <p:cNvPr id="38" name="Immagine 3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2F9E672-242A-4E58-A566-1716E2FF2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AFAA1A-D661-491D-8426-ABD961323E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6237" y="2212597"/>
            <a:ext cx="654050" cy="525785"/>
          </a:xfrm>
        </p:spPr>
        <p:txBody>
          <a:bodyPr vert="horz" wrap="square" lIns="0" tIns="12700" rIns="0" bIns="0" rtlCol="0" anchor="ctr" anchorCtr="0">
            <a:spAutoFit/>
          </a:bodyPr>
          <a:lstStyle>
            <a:lvl1pPr algn="ctr">
              <a:defRPr lang="it-IT" sz="4200" dirty="0">
                <a:solidFill>
                  <a:srgbClr val="8A898C"/>
                </a:solidFill>
                <a:latin typeface="Arial Nova Cond Light" panose="020B0306020202020204" pitchFamily="34" charset="0"/>
                <a:ea typeface="+mj-ea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N°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FD64E6F6-563F-4A64-BF09-66D70FCC49C6}"/>
              </a:ext>
            </a:extLst>
          </p:cNvPr>
          <p:cNvSpPr/>
          <p:nvPr userDrawn="1"/>
        </p:nvSpPr>
        <p:spPr>
          <a:xfrm>
            <a:off x="5633262" y="1935490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Bahnschrift Light" panose="020B0502040204020203" pitchFamily="34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2E18E876-A09D-40C5-AA5C-5BF898A5119E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1A132026-6B02-4EC4-8415-3054B3473B70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6" name="object 4">
              <a:extLst>
                <a:ext uri="{FF2B5EF4-FFF2-40B4-BE49-F238E27FC236}">
                  <a16:creationId xmlns:a16="http://schemas.microsoft.com/office/drawing/2014/main" id="{FEFE401B-50DD-4570-84A3-5ABC4E628F4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74ECC85E-FF72-4835-A093-4EBA95E9DF50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8" name="object 6">
                <a:extLst>
                  <a:ext uri="{FF2B5EF4-FFF2-40B4-BE49-F238E27FC236}">
                    <a16:creationId xmlns:a16="http://schemas.microsoft.com/office/drawing/2014/main" id="{09081B83-2DAA-4F59-8C01-8242BFE49AE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48D09549-6434-4AA6-B790-33228A263C47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5B899D1F-A873-4C9E-AA0C-6DCF4B30E3FB}"/>
              </a:ext>
            </a:extLst>
          </p:cNvPr>
          <p:cNvSpPr txBox="1"/>
          <p:nvPr userDrawn="1"/>
        </p:nvSpPr>
        <p:spPr>
          <a:xfrm>
            <a:off x="5465400" y="454663"/>
            <a:ext cx="4821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sz="1200" spc="-1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r>
              <a:rPr sz="1200" spc="-15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1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Agricolo</a:t>
            </a:r>
            <a:r>
              <a:rPr sz="1200" spc="-15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20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362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c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piè di pagina 5">
            <a:extLst>
              <a:ext uri="{FF2B5EF4-FFF2-40B4-BE49-F238E27FC236}">
                <a16:creationId xmlns:a16="http://schemas.microsoft.com/office/drawing/2014/main" id="{719D829D-A18D-4489-8DBF-BCBE776A89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dirty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FE8385E-8534-4304-9EAA-210D8362E8BC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noFill/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7" name="Segnaposto immagine 16">
            <a:extLst>
              <a:ext uri="{FF2B5EF4-FFF2-40B4-BE49-F238E27FC236}">
                <a16:creationId xmlns:a16="http://schemas.microsoft.com/office/drawing/2014/main" id="{DAEAEBFF-DD15-43BF-897A-724EB3041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0"/>
            <a:ext cx="4320009" cy="6858000"/>
          </a:xfrm>
          <a:custGeom>
            <a:avLst/>
            <a:gdLst>
              <a:gd name="connsiteX0" fmla="*/ 3962402 w 4320007"/>
              <a:gd name="connsiteY0" fmla="*/ 1066801 h 6858000"/>
              <a:gd name="connsiteX1" fmla="*/ 4320007 w 4320007"/>
              <a:gd name="connsiteY1" fmla="*/ 1066801 h 6858000"/>
              <a:gd name="connsiteX2" fmla="*/ 3962402 w 4320007"/>
              <a:gd name="connsiteY2" fmla="*/ 1600201 h 6858000"/>
              <a:gd name="connsiteX3" fmla="*/ 0 w 4320007"/>
              <a:gd name="connsiteY3" fmla="*/ 0 h 6858000"/>
              <a:gd name="connsiteX4" fmla="*/ 3962400 w 4320007"/>
              <a:gd name="connsiteY4" fmla="*/ 0 h 6858000"/>
              <a:gd name="connsiteX5" fmla="*/ 3962400 w 4320007"/>
              <a:gd name="connsiteY5" fmla="*/ 533400 h 6858000"/>
              <a:gd name="connsiteX6" fmla="*/ 4320006 w 4320007"/>
              <a:gd name="connsiteY6" fmla="*/ 1066800 h 6858000"/>
              <a:gd name="connsiteX7" fmla="*/ 3962400 w 4320007"/>
              <a:gd name="connsiteY7" fmla="*/ 1066800 h 6858000"/>
              <a:gd name="connsiteX8" fmla="*/ 3962400 w 4320007"/>
              <a:gd name="connsiteY8" fmla="*/ 6858000 h 6858000"/>
              <a:gd name="connsiteX9" fmla="*/ 0 w 432000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0007" h="6858000">
                <a:moveTo>
                  <a:pt x="3962402" y="1066801"/>
                </a:moveTo>
                <a:lnTo>
                  <a:pt x="4320007" y="1066801"/>
                </a:lnTo>
                <a:lnTo>
                  <a:pt x="3962402" y="1600201"/>
                </a:lnTo>
                <a:close/>
                <a:moveTo>
                  <a:pt x="0" y="0"/>
                </a:moveTo>
                <a:lnTo>
                  <a:pt x="3962400" y="0"/>
                </a:lnTo>
                <a:lnTo>
                  <a:pt x="3962400" y="533400"/>
                </a:lnTo>
                <a:lnTo>
                  <a:pt x="4320006" y="1066800"/>
                </a:lnTo>
                <a:lnTo>
                  <a:pt x="3962400" y="1066800"/>
                </a:lnTo>
                <a:lnTo>
                  <a:pt x="3962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33400"/>
            <a:ext cx="7234247" cy="490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sz="3200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6" name="Segnaposto tabella 5">
            <a:extLst>
              <a:ext uri="{FF2B5EF4-FFF2-40B4-BE49-F238E27FC236}">
                <a16:creationId xmlns:a16="http://schemas.microsoft.com/office/drawing/2014/main" id="{B70043B0-4C67-4474-BF89-711844605A4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572000" y="2514600"/>
            <a:ext cx="7234800" cy="3809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A9419B-1095-4DD4-976E-B0E7528464BC}"/>
              </a:ext>
            </a:extLst>
          </p:cNvPr>
          <p:cNvGrpSpPr/>
          <p:nvPr userDrawn="1"/>
        </p:nvGrpSpPr>
        <p:grpSpPr>
          <a:xfrm>
            <a:off x="147637" y="6143155"/>
            <a:ext cx="923925" cy="572694"/>
            <a:chOff x="4682837" y="5624741"/>
            <a:chExt cx="923925" cy="572694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61014CA-CA9E-46D0-BC7B-71CDE09DCA1F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17" name="object 4">
              <a:extLst>
                <a:ext uri="{FF2B5EF4-FFF2-40B4-BE49-F238E27FC236}">
                  <a16:creationId xmlns:a16="http://schemas.microsoft.com/office/drawing/2014/main" id="{DBACC790-8814-48CD-872B-BAF0C588998E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8BC43D93-8247-48A7-AA11-72EBBD1311AF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19" name="object 6">
                <a:extLst>
                  <a:ext uri="{FF2B5EF4-FFF2-40B4-BE49-F238E27FC236}">
                    <a16:creationId xmlns:a16="http://schemas.microsoft.com/office/drawing/2014/main" id="{C17B23CE-2854-40C1-A018-D75C220089F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0" name="object 7">
                <a:extLst>
                  <a:ext uri="{FF2B5EF4-FFF2-40B4-BE49-F238E27FC236}">
                    <a16:creationId xmlns:a16="http://schemas.microsoft.com/office/drawing/2014/main" id="{134B43FF-D542-4507-8E30-9B06261D24B0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71F638-17B8-41C7-9296-175F1AF615AA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6C178B4-FE64-4A38-99B0-979B88CD3D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0" y="2133600"/>
            <a:ext cx="7234800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tabella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D4A6A1D-BEE5-413E-BA8C-232E56DD4B3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72009" y="1130754"/>
            <a:ext cx="7234238" cy="868067"/>
          </a:xfrm>
        </p:spPr>
        <p:txBody>
          <a:bodyPr wrap="square" lIns="0" tIns="0" rIns="0" bIns="0">
            <a:noAutofit/>
          </a:bodyPr>
          <a:lstStyle>
            <a:lvl1pPr>
              <a:defRPr lang="it-IT" smtClean="0">
                <a:latin typeface="Arial Nova Light" panose="020B0304020202020204" pitchFamily="34" charset="0"/>
              </a:defRPr>
            </a:lvl1pPr>
            <a:lvl2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2pPr>
            <a:lvl3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3pPr>
            <a:lvl4pPr>
              <a:defRPr lang="it-IT" sz="1200" b="0" i="0" smtClean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defRPr>
            </a:lvl4pPr>
            <a:lvl5pPr>
              <a:defRPr lang="it-IT"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marL="285750" lvl="1" indent="-285750">
              <a:buFont typeface="Bahnschrift Light" panose="020B0502040204020203" pitchFamily="34" charset="0"/>
              <a:buChar char="–"/>
            </a:pPr>
            <a:r>
              <a:rPr lang="it-IT" dirty="0"/>
              <a:t>Secondo livello</a:t>
            </a:r>
          </a:p>
          <a:p>
            <a:pPr marL="622300" lvl="2" indent="-285750">
              <a:buFont typeface="Courier New" panose="02070309020205020404" pitchFamily="49" charset="0"/>
              <a:buChar char="o"/>
            </a:pPr>
            <a:r>
              <a:rPr lang="it-IT" dirty="0"/>
              <a:t>Terzo livello</a:t>
            </a:r>
          </a:p>
          <a:p>
            <a:pPr marL="901700" lvl="3" indent="-285750">
              <a:buFont typeface="Arial" panose="020B0604020202020204" pitchFamily="34" charset="0"/>
              <a:buChar char="•"/>
            </a:pPr>
            <a:r>
              <a:rPr lang="it-IT" dirty="0"/>
              <a:t>Quarto livello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D0E6E2-DCB6-4C39-8054-44D097F25027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873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5" name="Segnaposto tabella 4">
            <a:extLst>
              <a:ext uri="{FF2B5EF4-FFF2-40B4-BE49-F238E27FC236}">
                <a16:creationId xmlns:a16="http://schemas.microsoft.com/office/drawing/2014/main" id="{E7497DDA-7A1C-452D-9C7F-CA6DFB40D538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248400" y="2057399"/>
            <a:ext cx="5562600" cy="4087960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CC73FB7-B021-4F03-B178-F93CA3B76A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1676400"/>
            <a:ext cx="5562600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tabella</a:t>
            </a:r>
          </a:p>
        </p:txBody>
      </p:sp>
      <p:pic>
        <p:nvPicPr>
          <p:cNvPr id="18" name="Immagine 1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B2922C3-8279-4C54-BDDC-9228273B9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5D56BE6-61A7-40B3-98F6-3C880ED8265A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4052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s/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10971722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15" name="Immagine 1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5D5F9AB-A660-4E96-ACAA-74A870655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34BBE9C-979D-44BC-980D-36FD68A5BF9E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685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A7045C01-3CBF-4DCC-9C62-66C1992876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2200" y="1679941"/>
            <a:ext cx="5638800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0BA476B-609B-4CEE-922C-DD1AE702FE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8C66BB-76DA-42BB-A690-D4EC117759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1293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10" name="Segnaposto grafico 9">
            <a:extLst>
              <a:ext uri="{FF2B5EF4-FFF2-40B4-BE49-F238E27FC236}">
                <a16:creationId xmlns:a16="http://schemas.microsoft.com/office/drawing/2014/main" id="{E5AA9474-534D-45AC-8A4D-DDCEC5B7ED05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248400" y="2057401"/>
            <a:ext cx="5562600" cy="4133252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1D6928-B4E5-4EBE-8A54-2E05A4209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F67C3-2D7A-49A8-96E2-2760465C11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2235E0-F942-47D0-BD04-169DDB4C5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0781" y="1671437"/>
            <a:ext cx="5557838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 grafico</a:t>
            </a:r>
          </a:p>
        </p:txBody>
      </p:sp>
    </p:spTree>
    <p:extLst>
      <p:ext uri="{BB962C8B-B14F-4D97-AF65-F5344CB8AC3E}">
        <p14:creationId xmlns:p14="http://schemas.microsoft.com/office/powerpoint/2010/main" val="329236625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DDADB9-2D92-44AE-AB26-0C3F23F2B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278" y="533400"/>
            <a:ext cx="10971722" cy="52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defRPr lang="it-IT" dirty="0">
                <a:latin typeface="Arial Nova Cond Light" panose="020B0306020202020204" pitchFamily="34" charset="0"/>
                <a:cs typeface="Arial Nova Cond Light" panose="020B0306020202020204" pitchFamily="34" charset="0"/>
              </a:defRPr>
            </a:lvl1pPr>
          </a:lstStyle>
          <a:p>
            <a:pPr marL="12700" lvl="0">
              <a:lnSpc>
                <a:spcPts val="4000"/>
              </a:lnSpc>
              <a:spcBef>
                <a:spcPts val="100"/>
              </a:spcBef>
            </a:pPr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7091B6-8FCB-44EE-8897-393C99E27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277" y="1676400"/>
            <a:ext cx="5256723" cy="44689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latin typeface="Arial Nova Light" panose="020B0304020202020204" pitchFamily="34" charset="0"/>
              </a:defRPr>
            </a:lvl1pPr>
            <a:lvl2pPr marL="285750" indent="-285750">
              <a:buFont typeface="Bahnschrift Light" panose="020B0502040204020203" pitchFamily="34" charset="0"/>
              <a:buChar char="–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2pPr>
            <a:lvl3pPr marL="622300" indent="-285750">
              <a:buFont typeface="Courier New" panose="02070309020205020404" pitchFamily="49" charset="0"/>
              <a:buChar char="o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3pPr>
            <a:lvl4pPr marL="901700" indent="-285750">
              <a:buFont typeface="Arial" panose="020B0604020202020204" pitchFamily="34" charset="0"/>
              <a:buChar char="•"/>
              <a:defRPr lang="it-IT" sz="1200" b="0" i="0" dirty="0" smtClean="0">
                <a:solidFill>
                  <a:srgbClr val="4C4D4F"/>
                </a:solidFill>
                <a:latin typeface="Arial Nova Light" panose="020B0304020202020204" pitchFamily="34" charset="0"/>
                <a:ea typeface="+mn-ea"/>
                <a:cs typeface="Arial"/>
              </a:defRPr>
            </a:lvl4pPr>
            <a:lvl5pPr marL="2114550" indent="-285750">
              <a:buFont typeface="Bahnschrift Light" panose="020B0502040204020203" pitchFamily="34" charset="0"/>
              <a:buChar char="–"/>
              <a:defRPr sz="1400">
                <a:latin typeface="Bahnschrift Light" panose="020B0502040204020203" pitchFamily="34" charset="0"/>
              </a:defRPr>
            </a:lvl5pPr>
          </a:lstStyle>
          <a:p>
            <a:pPr lvl="0"/>
            <a:r>
              <a:rPr lang="it-IT" dirty="0"/>
              <a:t>Fare clic per modificare il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07268FF-85DF-41ED-97F2-1E1C4041293C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68FB02B-0044-45B2-AA49-EB977FFD5B08}"/>
              </a:ext>
            </a:extLst>
          </p:cNvPr>
          <p:cNvGrpSpPr/>
          <p:nvPr userDrawn="1"/>
        </p:nvGrpSpPr>
        <p:grpSpPr>
          <a:xfrm>
            <a:off x="725784" y="6190653"/>
            <a:ext cx="923925" cy="572694"/>
            <a:chOff x="4682837" y="5624741"/>
            <a:chExt cx="923925" cy="572694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4674264D-0684-40BB-B686-A8A8F73F50F9}"/>
                </a:ext>
              </a:extLst>
            </p:cNvPr>
            <p:cNvSpPr/>
            <p:nvPr/>
          </p:nvSpPr>
          <p:spPr>
            <a:xfrm>
              <a:off x="4699838" y="5624741"/>
              <a:ext cx="314960" cy="334645"/>
            </a:xfrm>
            <a:custGeom>
              <a:avLst/>
              <a:gdLst/>
              <a:ahLst/>
              <a:cxnLst/>
              <a:rect l="l" t="t" r="r" b="b"/>
              <a:pathLst>
                <a:path w="314960" h="334645">
                  <a:moveTo>
                    <a:pt x="71983" y="298742"/>
                  </a:moveTo>
                  <a:lnTo>
                    <a:pt x="70675" y="290487"/>
                  </a:lnTo>
                  <a:lnTo>
                    <a:pt x="66370" y="283311"/>
                  </a:lnTo>
                  <a:lnTo>
                    <a:pt x="59397" y="278180"/>
                  </a:lnTo>
                  <a:lnTo>
                    <a:pt x="50977" y="276136"/>
                  </a:lnTo>
                  <a:lnTo>
                    <a:pt x="42710" y="277444"/>
                  </a:lnTo>
                  <a:lnTo>
                    <a:pt x="35547" y="281749"/>
                  </a:lnTo>
                  <a:lnTo>
                    <a:pt x="30403" y="288721"/>
                  </a:lnTo>
                  <a:lnTo>
                    <a:pt x="28371" y="297141"/>
                  </a:lnTo>
                  <a:lnTo>
                    <a:pt x="29679" y="305396"/>
                  </a:lnTo>
                  <a:lnTo>
                    <a:pt x="33985" y="312572"/>
                  </a:lnTo>
                  <a:lnTo>
                    <a:pt x="40957" y="317715"/>
                  </a:lnTo>
                  <a:lnTo>
                    <a:pt x="49377" y="319747"/>
                  </a:lnTo>
                  <a:lnTo>
                    <a:pt x="57645" y="318439"/>
                  </a:lnTo>
                  <a:lnTo>
                    <a:pt x="64808" y="314121"/>
                  </a:lnTo>
                  <a:lnTo>
                    <a:pt x="69951" y="307162"/>
                  </a:lnTo>
                  <a:lnTo>
                    <a:pt x="71983" y="298742"/>
                  </a:lnTo>
                  <a:close/>
                </a:path>
                <a:path w="314960" h="334645">
                  <a:moveTo>
                    <a:pt x="77774" y="131635"/>
                  </a:moveTo>
                  <a:lnTo>
                    <a:pt x="75819" y="124790"/>
                  </a:lnTo>
                  <a:lnTo>
                    <a:pt x="71069" y="118567"/>
                  </a:lnTo>
                  <a:lnTo>
                    <a:pt x="63931" y="113766"/>
                  </a:lnTo>
                  <a:lnTo>
                    <a:pt x="55676" y="111391"/>
                  </a:lnTo>
                  <a:lnTo>
                    <a:pt x="47853" y="111747"/>
                  </a:lnTo>
                  <a:lnTo>
                    <a:pt x="41338" y="114642"/>
                  </a:lnTo>
                  <a:lnTo>
                    <a:pt x="36995" y="119888"/>
                  </a:lnTo>
                  <a:lnTo>
                    <a:pt x="1244" y="196583"/>
                  </a:lnTo>
                  <a:lnTo>
                    <a:pt x="0" y="203288"/>
                  </a:lnTo>
                  <a:lnTo>
                    <a:pt x="1968" y="210146"/>
                  </a:lnTo>
                  <a:lnTo>
                    <a:pt x="6718" y="216357"/>
                  </a:lnTo>
                  <a:lnTo>
                    <a:pt x="13855" y="221145"/>
                  </a:lnTo>
                  <a:lnTo>
                    <a:pt x="22110" y="223532"/>
                  </a:lnTo>
                  <a:lnTo>
                    <a:pt x="29933" y="223177"/>
                  </a:lnTo>
                  <a:lnTo>
                    <a:pt x="36436" y="220268"/>
                  </a:lnTo>
                  <a:lnTo>
                    <a:pt x="40779" y="215023"/>
                  </a:lnTo>
                  <a:lnTo>
                    <a:pt x="76542" y="138328"/>
                  </a:lnTo>
                  <a:lnTo>
                    <a:pt x="77774" y="131635"/>
                  </a:lnTo>
                  <a:close/>
                </a:path>
                <a:path w="314960" h="334645">
                  <a:moveTo>
                    <a:pt x="163436" y="257454"/>
                  </a:moveTo>
                  <a:lnTo>
                    <a:pt x="162128" y="249199"/>
                  </a:lnTo>
                  <a:lnTo>
                    <a:pt x="157822" y="242023"/>
                  </a:lnTo>
                  <a:lnTo>
                    <a:pt x="150850" y="236893"/>
                  </a:lnTo>
                  <a:lnTo>
                    <a:pt x="142430" y="234848"/>
                  </a:lnTo>
                  <a:lnTo>
                    <a:pt x="134162" y="236156"/>
                  </a:lnTo>
                  <a:lnTo>
                    <a:pt x="127000" y="240461"/>
                  </a:lnTo>
                  <a:lnTo>
                    <a:pt x="121856" y="247434"/>
                  </a:lnTo>
                  <a:lnTo>
                    <a:pt x="119824" y="255866"/>
                  </a:lnTo>
                  <a:lnTo>
                    <a:pt x="121119" y="264121"/>
                  </a:lnTo>
                  <a:lnTo>
                    <a:pt x="125437" y="271297"/>
                  </a:lnTo>
                  <a:lnTo>
                    <a:pt x="132410" y="276440"/>
                  </a:lnTo>
                  <a:lnTo>
                    <a:pt x="140830" y="278472"/>
                  </a:lnTo>
                  <a:lnTo>
                    <a:pt x="149085" y="277164"/>
                  </a:lnTo>
                  <a:lnTo>
                    <a:pt x="156248" y="272846"/>
                  </a:lnTo>
                  <a:lnTo>
                    <a:pt x="161404" y="265874"/>
                  </a:lnTo>
                  <a:lnTo>
                    <a:pt x="163436" y="257454"/>
                  </a:lnTo>
                  <a:close/>
                </a:path>
                <a:path w="314960" h="334645">
                  <a:moveTo>
                    <a:pt x="169151" y="90652"/>
                  </a:moveTo>
                  <a:lnTo>
                    <a:pt x="167119" y="83921"/>
                  </a:lnTo>
                  <a:lnTo>
                    <a:pt x="162331" y="77787"/>
                  </a:lnTo>
                  <a:lnTo>
                    <a:pt x="155181" y="73025"/>
                  </a:lnTo>
                  <a:lnTo>
                    <a:pt x="146939" y="70612"/>
                  </a:lnTo>
                  <a:lnTo>
                    <a:pt x="139166" y="70891"/>
                  </a:lnTo>
                  <a:lnTo>
                    <a:pt x="132715" y="73660"/>
                  </a:lnTo>
                  <a:lnTo>
                    <a:pt x="128447" y="78752"/>
                  </a:lnTo>
                  <a:lnTo>
                    <a:pt x="83096" y="176009"/>
                  </a:lnTo>
                  <a:lnTo>
                    <a:pt x="81940" y="182549"/>
                  </a:lnTo>
                  <a:lnTo>
                    <a:pt x="83959" y="189280"/>
                  </a:lnTo>
                  <a:lnTo>
                    <a:pt x="88734" y="195414"/>
                  </a:lnTo>
                  <a:lnTo>
                    <a:pt x="95885" y="200177"/>
                  </a:lnTo>
                  <a:lnTo>
                    <a:pt x="104127" y="202590"/>
                  </a:lnTo>
                  <a:lnTo>
                    <a:pt x="111912" y="202311"/>
                  </a:lnTo>
                  <a:lnTo>
                    <a:pt x="118364" y="199529"/>
                  </a:lnTo>
                  <a:lnTo>
                    <a:pt x="122643" y="194437"/>
                  </a:lnTo>
                  <a:lnTo>
                    <a:pt x="167995" y="97193"/>
                  </a:lnTo>
                  <a:lnTo>
                    <a:pt x="169151" y="90652"/>
                  </a:lnTo>
                  <a:close/>
                </a:path>
                <a:path w="314960" h="334645">
                  <a:moveTo>
                    <a:pt x="273646" y="21069"/>
                  </a:moveTo>
                  <a:lnTo>
                    <a:pt x="271919" y="13716"/>
                  </a:lnTo>
                  <a:lnTo>
                    <a:pt x="267322" y="7175"/>
                  </a:lnTo>
                  <a:lnTo>
                    <a:pt x="260248" y="2260"/>
                  </a:lnTo>
                  <a:lnTo>
                    <a:pt x="251929" y="0"/>
                  </a:lnTo>
                  <a:lnTo>
                    <a:pt x="243967" y="685"/>
                  </a:lnTo>
                  <a:lnTo>
                    <a:pt x="237223" y="4076"/>
                  </a:lnTo>
                  <a:lnTo>
                    <a:pt x="232600" y="9931"/>
                  </a:lnTo>
                  <a:lnTo>
                    <a:pt x="161683" y="162001"/>
                  </a:lnTo>
                  <a:lnTo>
                    <a:pt x="160172" y="169303"/>
                  </a:lnTo>
                  <a:lnTo>
                    <a:pt x="161899" y="176657"/>
                  </a:lnTo>
                  <a:lnTo>
                    <a:pt x="166497" y="183197"/>
                  </a:lnTo>
                  <a:lnTo>
                    <a:pt x="173570" y="188112"/>
                  </a:lnTo>
                  <a:lnTo>
                    <a:pt x="181889" y="190385"/>
                  </a:lnTo>
                  <a:lnTo>
                    <a:pt x="189865" y="189687"/>
                  </a:lnTo>
                  <a:lnTo>
                    <a:pt x="196608" y="186296"/>
                  </a:lnTo>
                  <a:lnTo>
                    <a:pt x="201218" y="180441"/>
                  </a:lnTo>
                  <a:lnTo>
                    <a:pt x="272135" y="28371"/>
                  </a:lnTo>
                  <a:lnTo>
                    <a:pt x="273646" y="21069"/>
                  </a:lnTo>
                  <a:close/>
                </a:path>
                <a:path w="314960" h="334645">
                  <a:moveTo>
                    <a:pt x="287680" y="145935"/>
                  </a:moveTo>
                  <a:lnTo>
                    <a:pt x="285661" y="139204"/>
                  </a:lnTo>
                  <a:lnTo>
                    <a:pt x="280860" y="133070"/>
                  </a:lnTo>
                  <a:lnTo>
                    <a:pt x="273723" y="128308"/>
                  </a:lnTo>
                  <a:lnTo>
                    <a:pt x="265480" y="125895"/>
                  </a:lnTo>
                  <a:lnTo>
                    <a:pt x="257695" y="126174"/>
                  </a:lnTo>
                  <a:lnTo>
                    <a:pt x="251244" y="128943"/>
                  </a:lnTo>
                  <a:lnTo>
                    <a:pt x="246989" y="134048"/>
                  </a:lnTo>
                  <a:lnTo>
                    <a:pt x="201637" y="231279"/>
                  </a:lnTo>
                  <a:lnTo>
                    <a:pt x="200482" y="237820"/>
                  </a:lnTo>
                  <a:lnTo>
                    <a:pt x="202501" y="244551"/>
                  </a:lnTo>
                  <a:lnTo>
                    <a:pt x="207276" y="250698"/>
                  </a:lnTo>
                  <a:lnTo>
                    <a:pt x="214426" y="255460"/>
                  </a:lnTo>
                  <a:lnTo>
                    <a:pt x="222669" y="257873"/>
                  </a:lnTo>
                  <a:lnTo>
                    <a:pt x="230454" y="257594"/>
                  </a:lnTo>
                  <a:lnTo>
                    <a:pt x="236905" y="254812"/>
                  </a:lnTo>
                  <a:lnTo>
                    <a:pt x="241173" y="249720"/>
                  </a:lnTo>
                  <a:lnTo>
                    <a:pt x="286524" y="152488"/>
                  </a:lnTo>
                  <a:lnTo>
                    <a:pt x="287680" y="145935"/>
                  </a:lnTo>
                  <a:close/>
                </a:path>
                <a:path w="314960" h="334645">
                  <a:moveTo>
                    <a:pt x="314833" y="242189"/>
                  </a:moveTo>
                  <a:lnTo>
                    <a:pt x="312864" y="235331"/>
                  </a:lnTo>
                  <a:lnTo>
                    <a:pt x="308114" y="229120"/>
                  </a:lnTo>
                  <a:lnTo>
                    <a:pt x="300990" y="224320"/>
                  </a:lnTo>
                  <a:lnTo>
                    <a:pt x="292735" y="221932"/>
                  </a:lnTo>
                  <a:lnTo>
                    <a:pt x="284911" y="222288"/>
                  </a:lnTo>
                  <a:lnTo>
                    <a:pt x="278396" y="225196"/>
                  </a:lnTo>
                  <a:lnTo>
                    <a:pt x="274053" y="230441"/>
                  </a:lnTo>
                  <a:lnTo>
                    <a:pt x="238302" y="307136"/>
                  </a:lnTo>
                  <a:lnTo>
                    <a:pt x="237070" y="313829"/>
                  </a:lnTo>
                  <a:lnTo>
                    <a:pt x="239026" y="320687"/>
                  </a:lnTo>
                  <a:lnTo>
                    <a:pt x="243776" y="326898"/>
                  </a:lnTo>
                  <a:lnTo>
                    <a:pt x="250913" y="331698"/>
                  </a:lnTo>
                  <a:lnTo>
                    <a:pt x="259181" y="334073"/>
                  </a:lnTo>
                  <a:lnTo>
                    <a:pt x="266992" y="333717"/>
                  </a:lnTo>
                  <a:lnTo>
                    <a:pt x="273507" y="330822"/>
                  </a:lnTo>
                  <a:lnTo>
                    <a:pt x="277837" y="325577"/>
                  </a:lnTo>
                  <a:lnTo>
                    <a:pt x="313601" y="248881"/>
                  </a:lnTo>
                  <a:lnTo>
                    <a:pt x="314833" y="242189"/>
                  </a:lnTo>
                  <a:close/>
                </a:path>
              </a:pathLst>
            </a:custGeom>
            <a:solidFill>
              <a:srgbClr val="FEC352"/>
            </a:solidFill>
          </p:spPr>
          <p:txBody>
            <a:bodyPr wrap="square" lIns="0" tIns="0" rIns="0" bIns="0" rtlCol="0"/>
            <a:lstStyle/>
            <a:p>
              <a:endParaRPr dirty="0">
                <a:latin typeface="Bahnschrift Light" panose="020B0502040204020203" pitchFamily="34" charset="0"/>
              </a:endParaRPr>
            </a:p>
          </p:txBody>
        </p:sp>
        <p:grpSp>
          <p:nvGrpSpPr>
            <p:cNvPr id="22" name="object 4">
              <a:extLst>
                <a:ext uri="{FF2B5EF4-FFF2-40B4-BE49-F238E27FC236}">
                  <a16:creationId xmlns:a16="http://schemas.microsoft.com/office/drawing/2014/main" id="{8A208429-1784-4D3A-8673-B72589A68B12}"/>
                </a:ext>
              </a:extLst>
            </p:cNvPr>
            <p:cNvGrpSpPr/>
            <p:nvPr/>
          </p:nvGrpSpPr>
          <p:grpSpPr>
            <a:xfrm>
              <a:off x="4682837" y="5956135"/>
              <a:ext cx="923925" cy="241300"/>
              <a:chOff x="4682837" y="5851233"/>
              <a:chExt cx="923925" cy="241300"/>
            </a:xfrm>
          </p:grpSpPr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1E75CDCD-D04A-458C-8EA6-9795D49D6193}"/>
                  </a:ext>
                </a:extLst>
              </p:cNvPr>
              <p:cNvSpPr/>
              <p:nvPr/>
            </p:nvSpPr>
            <p:spPr>
              <a:xfrm>
                <a:off x="4846749" y="5851233"/>
                <a:ext cx="43815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43814">
                    <a:moveTo>
                      <a:pt x="22607" y="0"/>
                    </a:moveTo>
                    <a:lnTo>
                      <a:pt x="14346" y="1305"/>
                    </a:lnTo>
                    <a:lnTo>
                      <a:pt x="7178" y="5611"/>
                    </a:lnTo>
                    <a:lnTo>
                      <a:pt x="2035" y="12576"/>
                    </a:lnTo>
                    <a:lnTo>
                      <a:pt x="0" y="21000"/>
                    </a:lnTo>
                    <a:lnTo>
                      <a:pt x="1306" y="29264"/>
                    </a:lnTo>
                    <a:lnTo>
                      <a:pt x="5616" y="36433"/>
                    </a:lnTo>
                    <a:lnTo>
                      <a:pt x="12589" y="41570"/>
                    </a:lnTo>
                    <a:lnTo>
                      <a:pt x="21010" y="43606"/>
                    </a:lnTo>
                    <a:lnTo>
                      <a:pt x="29272" y="42299"/>
                    </a:lnTo>
                    <a:lnTo>
                      <a:pt x="36440" y="37989"/>
                    </a:lnTo>
                    <a:lnTo>
                      <a:pt x="41583" y="31016"/>
                    </a:lnTo>
                    <a:lnTo>
                      <a:pt x="43613" y="22600"/>
                    </a:lnTo>
                    <a:lnTo>
                      <a:pt x="42307" y="14340"/>
                    </a:lnTo>
                    <a:lnTo>
                      <a:pt x="38000" y="7172"/>
                    </a:lnTo>
                    <a:lnTo>
                      <a:pt x="31029" y="2035"/>
                    </a:lnTo>
                    <a:lnTo>
                      <a:pt x="22607" y="0"/>
                    </a:lnTo>
                    <a:close/>
                  </a:path>
                </a:pathLst>
              </a:custGeom>
              <a:solidFill>
                <a:srgbClr val="FEC35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9C84ACFC-CC5E-4A27-AA45-DF4AA2A13DC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82837" y="5899778"/>
                <a:ext cx="113493" cy="190394"/>
              </a:xfrm>
              <a:prstGeom prst="rect">
                <a:avLst/>
              </a:prstGeom>
            </p:spPr>
          </p:pic>
          <p:sp>
            <p:nvSpPr>
              <p:cNvPr id="25" name="object 7">
                <a:extLst>
                  <a:ext uri="{FF2B5EF4-FFF2-40B4-BE49-F238E27FC236}">
                    <a16:creationId xmlns:a16="http://schemas.microsoft.com/office/drawing/2014/main" id="{53815440-58BA-4AEF-9444-2EE73ED5E993}"/>
                  </a:ext>
                </a:extLst>
              </p:cNvPr>
              <p:cNvSpPr/>
              <p:nvPr/>
            </p:nvSpPr>
            <p:spPr>
              <a:xfrm>
                <a:off x="4808658" y="5899745"/>
                <a:ext cx="797560" cy="192405"/>
              </a:xfrm>
              <a:custGeom>
                <a:avLst/>
                <a:gdLst/>
                <a:ahLst/>
                <a:cxnLst/>
                <a:rect l="l" t="t" r="r" b="b"/>
                <a:pathLst>
                  <a:path w="797560" h="192404">
                    <a:moveTo>
                      <a:pt x="57105" y="177275"/>
                    </a:moveTo>
                    <a:lnTo>
                      <a:pt x="16014" y="177275"/>
                    </a:lnTo>
                    <a:lnTo>
                      <a:pt x="25041" y="183859"/>
                    </a:lnTo>
                    <a:lnTo>
                      <a:pt x="35914" y="188512"/>
                    </a:lnTo>
                    <a:lnTo>
                      <a:pt x="48670" y="191273"/>
                    </a:lnTo>
                    <a:lnTo>
                      <a:pt x="63347" y="192185"/>
                    </a:lnTo>
                    <a:lnTo>
                      <a:pt x="86134" y="188459"/>
                    </a:lnTo>
                    <a:lnTo>
                      <a:pt x="103905" y="178037"/>
                    </a:lnTo>
                    <a:lnTo>
                      <a:pt x="62167" y="178026"/>
                    </a:lnTo>
                    <a:lnTo>
                      <a:pt x="57105" y="177275"/>
                    </a:lnTo>
                    <a:close/>
                  </a:path>
                  <a:path w="797560" h="192404">
                    <a:moveTo>
                      <a:pt x="489661" y="91944"/>
                    </a:moveTo>
                    <a:lnTo>
                      <a:pt x="459752" y="91944"/>
                    </a:lnTo>
                    <a:lnTo>
                      <a:pt x="459315" y="96046"/>
                    </a:lnTo>
                    <a:lnTo>
                      <a:pt x="459105" y="100047"/>
                    </a:lnTo>
                    <a:lnTo>
                      <a:pt x="459105" y="104238"/>
                    </a:lnTo>
                    <a:lnTo>
                      <a:pt x="465087" y="139678"/>
                    </a:lnTo>
                    <a:lnTo>
                      <a:pt x="481798" y="167499"/>
                    </a:lnTo>
                    <a:lnTo>
                      <a:pt x="507384" y="185676"/>
                    </a:lnTo>
                    <a:lnTo>
                      <a:pt x="539991" y="192185"/>
                    </a:lnTo>
                    <a:lnTo>
                      <a:pt x="554957" y="191238"/>
                    </a:lnTo>
                    <a:lnTo>
                      <a:pt x="568915" y="187951"/>
                    </a:lnTo>
                    <a:lnTo>
                      <a:pt x="584064" y="181657"/>
                    </a:lnTo>
                    <a:lnTo>
                      <a:pt x="596344" y="175053"/>
                    </a:lnTo>
                    <a:lnTo>
                      <a:pt x="549681" y="175053"/>
                    </a:lnTo>
                    <a:lnTo>
                      <a:pt x="525360" y="169261"/>
                    </a:lnTo>
                    <a:lnTo>
                      <a:pt x="506388" y="153023"/>
                    </a:lnTo>
                    <a:lnTo>
                      <a:pt x="494058" y="128049"/>
                    </a:lnTo>
                    <a:lnTo>
                      <a:pt x="489661" y="96046"/>
                    </a:lnTo>
                    <a:lnTo>
                      <a:pt x="489661" y="91944"/>
                    </a:lnTo>
                    <a:close/>
                  </a:path>
                  <a:path w="797560" h="192404">
                    <a:moveTo>
                      <a:pt x="18262" y="137778"/>
                    </a:moveTo>
                    <a:lnTo>
                      <a:pt x="1117" y="137778"/>
                    </a:lnTo>
                    <a:lnTo>
                      <a:pt x="1117" y="190699"/>
                    </a:lnTo>
                    <a:lnTo>
                      <a:pt x="16014" y="190699"/>
                    </a:lnTo>
                    <a:lnTo>
                      <a:pt x="16014" y="177275"/>
                    </a:lnTo>
                    <a:lnTo>
                      <a:pt x="57105" y="177275"/>
                    </a:lnTo>
                    <a:lnTo>
                      <a:pt x="45624" y="175572"/>
                    </a:lnTo>
                    <a:lnTo>
                      <a:pt x="31589" y="168949"/>
                    </a:lnTo>
                    <a:lnTo>
                      <a:pt x="21885" y="159322"/>
                    </a:lnTo>
                    <a:lnTo>
                      <a:pt x="18262" y="147849"/>
                    </a:lnTo>
                    <a:lnTo>
                      <a:pt x="18262" y="137778"/>
                    </a:lnTo>
                    <a:close/>
                  </a:path>
                  <a:path w="797560" h="192404">
                    <a:moveTo>
                      <a:pt x="763348" y="91944"/>
                    </a:moveTo>
                    <a:lnTo>
                      <a:pt x="715200" y="91944"/>
                    </a:lnTo>
                    <a:lnTo>
                      <a:pt x="756475" y="180450"/>
                    </a:lnTo>
                    <a:lnTo>
                      <a:pt x="761091" y="186308"/>
                    </a:lnTo>
                    <a:lnTo>
                      <a:pt x="767832" y="189701"/>
                    </a:lnTo>
                    <a:lnTo>
                      <a:pt x="775806" y="190385"/>
                    </a:lnTo>
                    <a:lnTo>
                      <a:pt x="784123" y="188121"/>
                    </a:lnTo>
                    <a:lnTo>
                      <a:pt x="791203" y="183212"/>
                    </a:lnTo>
                    <a:lnTo>
                      <a:pt x="795802" y="176666"/>
                    </a:lnTo>
                    <a:lnTo>
                      <a:pt x="797537" y="169319"/>
                    </a:lnTo>
                    <a:lnTo>
                      <a:pt x="796020" y="16200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226110" y="173567"/>
                    </a:moveTo>
                    <a:lnTo>
                      <a:pt x="141516" y="173567"/>
                    </a:lnTo>
                    <a:lnTo>
                      <a:pt x="141516" y="187359"/>
                    </a:lnTo>
                    <a:lnTo>
                      <a:pt x="226110" y="187359"/>
                    </a:lnTo>
                    <a:lnTo>
                      <a:pt x="226110" y="173567"/>
                    </a:lnTo>
                    <a:close/>
                  </a:path>
                  <a:path w="797560" h="192404">
                    <a:moveTo>
                      <a:pt x="338277" y="173567"/>
                    </a:moveTo>
                    <a:lnTo>
                      <a:pt x="254050" y="173567"/>
                    </a:lnTo>
                    <a:lnTo>
                      <a:pt x="254050" y="187359"/>
                    </a:lnTo>
                    <a:lnTo>
                      <a:pt x="338277" y="187359"/>
                    </a:lnTo>
                    <a:lnTo>
                      <a:pt x="338277" y="173567"/>
                    </a:lnTo>
                    <a:close/>
                  </a:path>
                  <a:path w="797560" h="192404">
                    <a:moveTo>
                      <a:pt x="450469" y="173567"/>
                    </a:moveTo>
                    <a:lnTo>
                      <a:pt x="366242" y="173567"/>
                    </a:lnTo>
                    <a:lnTo>
                      <a:pt x="366242" y="187359"/>
                    </a:lnTo>
                    <a:lnTo>
                      <a:pt x="450469" y="187359"/>
                    </a:lnTo>
                    <a:lnTo>
                      <a:pt x="450469" y="173567"/>
                    </a:lnTo>
                    <a:close/>
                  </a:path>
                  <a:path w="797560" h="192404">
                    <a:moveTo>
                      <a:pt x="665784" y="173567"/>
                    </a:moveTo>
                    <a:lnTo>
                      <a:pt x="613638" y="173567"/>
                    </a:lnTo>
                    <a:lnTo>
                      <a:pt x="613638" y="187359"/>
                    </a:lnTo>
                    <a:lnTo>
                      <a:pt x="665784" y="187359"/>
                    </a:lnTo>
                    <a:lnTo>
                      <a:pt x="665784" y="173567"/>
                    </a:lnTo>
                    <a:close/>
                  </a:path>
                  <a:path w="797560" h="192404">
                    <a:moveTo>
                      <a:pt x="57772" y="14055"/>
                    </a:moveTo>
                    <a:lnTo>
                      <a:pt x="34279" y="17595"/>
                    </a:lnTo>
                    <a:lnTo>
                      <a:pt x="16027" y="27561"/>
                    </a:lnTo>
                    <a:lnTo>
                      <a:pt x="4204" y="42976"/>
                    </a:lnTo>
                    <a:lnTo>
                      <a:pt x="0" y="62861"/>
                    </a:lnTo>
                    <a:lnTo>
                      <a:pt x="2537" y="78813"/>
                    </a:lnTo>
                    <a:lnTo>
                      <a:pt x="10802" y="92033"/>
                    </a:lnTo>
                    <a:lnTo>
                      <a:pt x="25776" y="103434"/>
                    </a:lnTo>
                    <a:lnTo>
                      <a:pt x="48437" y="113928"/>
                    </a:lnTo>
                    <a:lnTo>
                      <a:pt x="72699" y="124273"/>
                    </a:lnTo>
                    <a:lnTo>
                      <a:pt x="87912" y="133255"/>
                    </a:lnTo>
                    <a:lnTo>
                      <a:pt x="95786" y="142169"/>
                    </a:lnTo>
                    <a:lnTo>
                      <a:pt x="98031" y="152307"/>
                    </a:lnTo>
                    <a:lnTo>
                      <a:pt x="95320" y="162623"/>
                    </a:lnTo>
                    <a:lnTo>
                      <a:pt x="87818" y="170768"/>
                    </a:lnTo>
                    <a:lnTo>
                      <a:pt x="76476" y="176115"/>
                    </a:lnTo>
                    <a:lnTo>
                      <a:pt x="62242" y="178037"/>
                    </a:lnTo>
                    <a:lnTo>
                      <a:pt x="103924" y="178026"/>
                    </a:lnTo>
                    <a:lnTo>
                      <a:pt x="115493" y="162004"/>
                    </a:lnTo>
                    <a:lnTo>
                      <a:pt x="119621" y="141512"/>
                    </a:lnTo>
                    <a:lnTo>
                      <a:pt x="117245" y="125574"/>
                    </a:lnTo>
                    <a:lnTo>
                      <a:pt x="109280" y="112674"/>
                    </a:lnTo>
                    <a:lnTo>
                      <a:pt x="94471" y="101521"/>
                    </a:lnTo>
                    <a:lnTo>
                      <a:pt x="71564" y="90826"/>
                    </a:lnTo>
                    <a:lnTo>
                      <a:pt x="45078" y="79726"/>
                    </a:lnTo>
                    <a:lnTo>
                      <a:pt x="30791" y="71910"/>
                    </a:lnTo>
                    <a:lnTo>
                      <a:pt x="24962" y="64512"/>
                    </a:lnTo>
                    <a:lnTo>
                      <a:pt x="23850" y="54669"/>
                    </a:lnTo>
                    <a:lnTo>
                      <a:pt x="26131" y="43774"/>
                    </a:lnTo>
                    <a:lnTo>
                      <a:pt x="32604" y="35432"/>
                    </a:lnTo>
                    <a:lnTo>
                      <a:pt x="42710" y="30095"/>
                    </a:lnTo>
                    <a:lnTo>
                      <a:pt x="55892" y="28215"/>
                    </a:lnTo>
                    <a:lnTo>
                      <a:pt x="98801" y="28215"/>
                    </a:lnTo>
                    <a:lnTo>
                      <a:pt x="97281" y="26717"/>
                    </a:lnTo>
                    <a:lnTo>
                      <a:pt x="88999" y="21122"/>
                    </a:lnTo>
                    <a:lnTo>
                      <a:pt x="79751" y="17171"/>
                    </a:lnTo>
                    <a:lnTo>
                      <a:pt x="69391" y="14828"/>
                    </a:lnTo>
                    <a:lnTo>
                      <a:pt x="57772" y="14055"/>
                    </a:lnTo>
                    <a:close/>
                  </a:path>
                  <a:path w="797560" h="192404">
                    <a:moveTo>
                      <a:pt x="595515" y="157908"/>
                    </a:moveTo>
                    <a:lnTo>
                      <a:pt x="581647" y="166244"/>
                    </a:lnTo>
                    <a:lnTo>
                      <a:pt x="570364" y="171509"/>
                    </a:lnTo>
                    <a:lnTo>
                      <a:pt x="560198" y="174260"/>
                    </a:lnTo>
                    <a:lnTo>
                      <a:pt x="549681" y="175053"/>
                    </a:lnTo>
                    <a:lnTo>
                      <a:pt x="596344" y="175053"/>
                    </a:lnTo>
                    <a:lnTo>
                      <a:pt x="602602" y="171687"/>
                    </a:lnTo>
                    <a:lnTo>
                      <a:pt x="595515" y="157908"/>
                    </a:lnTo>
                    <a:close/>
                  </a:path>
                  <a:path w="797560" h="192404">
                    <a:moveTo>
                      <a:pt x="197802" y="39379"/>
                    </a:moveTo>
                    <a:lnTo>
                      <a:pt x="169837" y="39379"/>
                    </a:lnTo>
                    <a:lnTo>
                      <a:pt x="169837" y="173567"/>
                    </a:lnTo>
                    <a:lnTo>
                      <a:pt x="197802" y="173567"/>
                    </a:lnTo>
                    <a:lnTo>
                      <a:pt x="197802" y="76653"/>
                    </a:lnTo>
                    <a:lnTo>
                      <a:pt x="215953" y="56536"/>
                    </a:lnTo>
                    <a:lnTo>
                      <a:pt x="197802" y="56536"/>
                    </a:lnTo>
                    <a:lnTo>
                      <a:pt x="197802" y="39379"/>
                    </a:lnTo>
                    <a:close/>
                  </a:path>
                  <a:path w="797560" h="192404">
                    <a:moveTo>
                      <a:pt x="301792" y="32317"/>
                    </a:moveTo>
                    <a:lnTo>
                      <a:pt x="255562" y="32317"/>
                    </a:lnTo>
                    <a:lnTo>
                      <a:pt x="266612" y="34547"/>
                    </a:lnTo>
                    <a:lnTo>
                      <a:pt x="274937" y="40933"/>
                    </a:lnTo>
                    <a:lnTo>
                      <a:pt x="280136" y="50922"/>
                    </a:lnTo>
                    <a:lnTo>
                      <a:pt x="280229" y="51324"/>
                    </a:lnTo>
                    <a:lnTo>
                      <a:pt x="282016" y="64360"/>
                    </a:lnTo>
                    <a:lnTo>
                      <a:pt x="282016" y="173567"/>
                    </a:lnTo>
                    <a:lnTo>
                      <a:pt x="310349" y="173567"/>
                    </a:lnTo>
                    <a:lnTo>
                      <a:pt x="310349" y="76653"/>
                    </a:lnTo>
                    <a:lnTo>
                      <a:pt x="329046" y="56536"/>
                    </a:lnTo>
                    <a:lnTo>
                      <a:pt x="310349" y="56536"/>
                    </a:lnTo>
                    <a:lnTo>
                      <a:pt x="305507" y="37790"/>
                    </a:lnTo>
                    <a:lnTo>
                      <a:pt x="301792" y="32317"/>
                    </a:lnTo>
                    <a:close/>
                  </a:path>
                  <a:path w="797560" h="192404">
                    <a:moveTo>
                      <a:pt x="414254" y="32673"/>
                    </a:moveTo>
                    <a:lnTo>
                      <a:pt x="368109" y="32673"/>
                    </a:lnTo>
                    <a:lnTo>
                      <a:pt x="379159" y="34795"/>
                    </a:lnTo>
                    <a:lnTo>
                      <a:pt x="387431" y="40933"/>
                    </a:lnTo>
                    <a:lnTo>
                      <a:pt x="387549" y="41096"/>
                    </a:lnTo>
                    <a:lnTo>
                      <a:pt x="392735" y="50922"/>
                    </a:lnTo>
                    <a:lnTo>
                      <a:pt x="394563" y="64360"/>
                    </a:lnTo>
                    <a:lnTo>
                      <a:pt x="394563" y="173567"/>
                    </a:lnTo>
                    <a:lnTo>
                      <a:pt x="422516" y="173567"/>
                    </a:lnTo>
                    <a:lnTo>
                      <a:pt x="422516" y="91944"/>
                    </a:lnTo>
                    <a:lnTo>
                      <a:pt x="489661" y="91944"/>
                    </a:lnTo>
                    <a:lnTo>
                      <a:pt x="763342" y="91931"/>
                    </a:lnTo>
                    <a:lnTo>
                      <a:pt x="756395" y="77034"/>
                    </a:lnTo>
                    <a:lnTo>
                      <a:pt x="490042" y="77034"/>
                    </a:lnTo>
                    <a:lnTo>
                      <a:pt x="422516" y="77021"/>
                    </a:lnTo>
                    <a:lnTo>
                      <a:pt x="422516" y="60270"/>
                    </a:lnTo>
                    <a:lnTo>
                      <a:pt x="419408" y="41096"/>
                    </a:lnTo>
                    <a:lnTo>
                      <a:pt x="414254" y="32673"/>
                    </a:lnTo>
                    <a:close/>
                  </a:path>
                  <a:path w="797560" h="192404">
                    <a:moveTo>
                      <a:pt x="763342" y="91931"/>
                    </a:moveTo>
                    <a:lnTo>
                      <a:pt x="489661" y="91931"/>
                    </a:lnTo>
                    <a:lnTo>
                      <a:pt x="663397" y="91944"/>
                    </a:lnTo>
                    <a:lnTo>
                      <a:pt x="627786" y="173567"/>
                    </a:lnTo>
                    <a:lnTo>
                      <a:pt x="644550" y="173567"/>
                    </a:lnTo>
                    <a:lnTo>
                      <a:pt x="681621" y="91944"/>
                    </a:lnTo>
                    <a:lnTo>
                      <a:pt x="763348" y="91944"/>
                    </a:lnTo>
                    <a:close/>
                  </a:path>
                  <a:path w="797560" h="192404">
                    <a:moveTo>
                      <a:pt x="583928" y="29701"/>
                    </a:moveTo>
                    <a:lnTo>
                      <a:pt x="539584" y="29701"/>
                    </a:lnTo>
                    <a:lnTo>
                      <a:pt x="554487" y="32553"/>
                    </a:lnTo>
                    <a:lnTo>
                      <a:pt x="566174" y="40507"/>
                    </a:lnTo>
                    <a:lnTo>
                      <a:pt x="573799" y="52649"/>
                    </a:lnTo>
                    <a:lnTo>
                      <a:pt x="576529" y="68081"/>
                    </a:lnTo>
                    <a:lnTo>
                      <a:pt x="576529" y="77034"/>
                    </a:lnTo>
                    <a:lnTo>
                      <a:pt x="756395" y="77034"/>
                    </a:lnTo>
                    <a:lnTo>
                      <a:pt x="606933" y="77021"/>
                    </a:lnTo>
                    <a:lnTo>
                      <a:pt x="600868" y="51297"/>
                    </a:lnTo>
                    <a:lnTo>
                      <a:pt x="586770" y="31441"/>
                    </a:lnTo>
                    <a:lnTo>
                      <a:pt x="583928" y="29701"/>
                    </a:lnTo>
                    <a:close/>
                  </a:path>
                  <a:path w="797560" h="192404">
                    <a:moveTo>
                      <a:pt x="539241" y="14055"/>
                    </a:moveTo>
                    <a:lnTo>
                      <a:pt x="512656" y="18607"/>
                    </a:lnTo>
                    <a:lnTo>
                      <a:pt x="490255" y="31441"/>
                    </a:lnTo>
                    <a:lnTo>
                      <a:pt x="473142" y="51324"/>
                    </a:lnTo>
                    <a:lnTo>
                      <a:pt x="462406" y="77021"/>
                    </a:lnTo>
                    <a:lnTo>
                      <a:pt x="490045" y="77021"/>
                    </a:lnTo>
                    <a:lnTo>
                      <a:pt x="495379" y="57369"/>
                    </a:lnTo>
                    <a:lnTo>
                      <a:pt x="505879" y="42462"/>
                    </a:lnTo>
                    <a:lnTo>
                      <a:pt x="520846" y="33007"/>
                    </a:lnTo>
                    <a:lnTo>
                      <a:pt x="539584" y="29701"/>
                    </a:lnTo>
                    <a:lnTo>
                      <a:pt x="583928" y="29701"/>
                    </a:lnTo>
                    <a:lnTo>
                      <a:pt x="565811" y="18607"/>
                    </a:lnTo>
                    <a:lnTo>
                      <a:pt x="539241" y="14055"/>
                    </a:lnTo>
                    <a:close/>
                  </a:path>
                  <a:path w="797560" h="192404">
                    <a:moveTo>
                      <a:pt x="705768" y="0"/>
                    </a:moveTo>
                    <a:lnTo>
                      <a:pt x="697458" y="2269"/>
                    </a:lnTo>
                    <a:lnTo>
                      <a:pt x="690378" y="7178"/>
                    </a:lnTo>
                    <a:lnTo>
                      <a:pt x="685779" y="13723"/>
                    </a:lnTo>
                    <a:lnTo>
                      <a:pt x="684044" y="21066"/>
                    </a:lnTo>
                    <a:lnTo>
                      <a:pt x="685558" y="28368"/>
                    </a:lnTo>
                    <a:lnTo>
                      <a:pt x="708240" y="77021"/>
                    </a:lnTo>
                    <a:lnTo>
                      <a:pt x="756389" y="77021"/>
                    </a:lnTo>
                    <a:lnTo>
                      <a:pt x="725106" y="9940"/>
                    </a:lnTo>
                    <a:lnTo>
                      <a:pt x="720482" y="4080"/>
                    </a:lnTo>
                    <a:lnTo>
                      <a:pt x="713740" y="685"/>
                    </a:lnTo>
                    <a:lnTo>
                      <a:pt x="705768" y="0"/>
                    </a:lnTo>
                    <a:close/>
                  </a:path>
                  <a:path w="797560" h="192404">
                    <a:moveTo>
                      <a:pt x="98801" y="28215"/>
                    </a:moveTo>
                    <a:lnTo>
                      <a:pt x="55892" y="28215"/>
                    </a:lnTo>
                    <a:lnTo>
                      <a:pt x="70151" y="30306"/>
                    </a:lnTo>
                    <a:lnTo>
                      <a:pt x="81894" y="35994"/>
                    </a:lnTo>
                    <a:lnTo>
                      <a:pt x="89863" y="44407"/>
                    </a:lnTo>
                    <a:lnTo>
                      <a:pt x="92798" y="54669"/>
                    </a:lnTo>
                    <a:lnTo>
                      <a:pt x="92798" y="58010"/>
                    </a:lnTo>
                    <a:lnTo>
                      <a:pt x="92062" y="62861"/>
                    </a:lnTo>
                    <a:lnTo>
                      <a:pt x="90550" y="66976"/>
                    </a:lnTo>
                    <a:lnTo>
                      <a:pt x="106591" y="66976"/>
                    </a:lnTo>
                    <a:lnTo>
                      <a:pt x="113017" y="39379"/>
                    </a:lnTo>
                    <a:lnTo>
                      <a:pt x="197802" y="39379"/>
                    </a:lnTo>
                    <a:lnTo>
                      <a:pt x="197802" y="30336"/>
                    </a:lnTo>
                    <a:lnTo>
                      <a:pt x="100952" y="30336"/>
                    </a:lnTo>
                    <a:lnTo>
                      <a:pt x="98801" y="28215"/>
                    </a:lnTo>
                    <a:close/>
                  </a:path>
                  <a:path w="797560" h="192404">
                    <a:moveTo>
                      <a:pt x="265595" y="14055"/>
                    </a:moveTo>
                    <a:lnTo>
                      <a:pt x="248874" y="16133"/>
                    </a:lnTo>
                    <a:lnTo>
                      <a:pt x="233237" y="23137"/>
                    </a:lnTo>
                    <a:lnTo>
                      <a:pt x="216830" y="36220"/>
                    </a:lnTo>
                    <a:lnTo>
                      <a:pt x="197802" y="56536"/>
                    </a:lnTo>
                    <a:lnTo>
                      <a:pt x="215953" y="56536"/>
                    </a:lnTo>
                    <a:lnTo>
                      <a:pt x="218241" y="54000"/>
                    </a:lnTo>
                    <a:lnTo>
                      <a:pt x="232826" y="40504"/>
                    </a:lnTo>
                    <a:lnTo>
                      <a:pt x="244331" y="34003"/>
                    </a:lnTo>
                    <a:lnTo>
                      <a:pt x="255562" y="32317"/>
                    </a:lnTo>
                    <a:lnTo>
                      <a:pt x="301792" y="32317"/>
                    </a:lnTo>
                    <a:lnTo>
                      <a:pt x="296506" y="24532"/>
                    </a:lnTo>
                    <a:lnTo>
                      <a:pt x="283239" y="16656"/>
                    </a:lnTo>
                    <a:lnTo>
                      <a:pt x="265595" y="14055"/>
                    </a:lnTo>
                    <a:close/>
                  </a:path>
                  <a:path w="797560" h="192404">
                    <a:moveTo>
                      <a:pt x="377786" y="14055"/>
                    </a:moveTo>
                    <a:lnTo>
                      <a:pt x="361286" y="16133"/>
                    </a:lnTo>
                    <a:lnTo>
                      <a:pt x="345749" y="23137"/>
                    </a:lnTo>
                    <a:lnTo>
                      <a:pt x="329371" y="36220"/>
                    </a:lnTo>
                    <a:lnTo>
                      <a:pt x="310349" y="56536"/>
                    </a:lnTo>
                    <a:lnTo>
                      <a:pt x="329046" y="56536"/>
                    </a:lnTo>
                    <a:lnTo>
                      <a:pt x="330085" y="55419"/>
                    </a:lnTo>
                    <a:lnTo>
                      <a:pt x="341057" y="44632"/>
                    </a:lnTo>
                    <a:lnTo>
                      <a:pt x="350493" y="37617"/>
                    </a:lnTo>
                    <a:lnTo>
                      <a:pt x="359230" y="33816"/>
                    </a:lnTo>
                    <a:lnTo>
                      <a:pt x="368109" y="32673"/>
                    </a:lnTo>
                    <a:lnTo>
                      <a:pt x="414254" y="32673"/>
                    </a:lnTo>
                    <a:lnTo>
                      <a:pt x="410500" y="26537"/>
                    </a:lnTo>
                    <a:lnTo>
                      <a:pt x="396418" y="17292"/>
                    </a:lnTo>
                    <a:lnTo>
                      <a:pt x="377786" y="14055"/>
                    </a:lnTo>
                    <a:close/>
                  </a:path>
                  <a:path w="797560" h="192404">
                    <a:moveTo>
                      <a:pt x="197802" y="14804"/>
                    </a:moveTo>
                    <a:lnTo>
                      <a:pt x="191084" y="14804"/>
                    </a:lnTo>
                    <a:lnTo>
                      <a:pt x="100952" y="30336"/>
                    </a:lnTo>
                    <a:lnTo>
                      <a:pt x="197802" y="30336"/>
                    </a:lnTo>
                    <a:lnTo>
                      <a:pt x="197802" y="14804"/>
                    </a:lnTo>
                    <a:close/>
                  </a:path>
                </a:pathLst>
              </a:custGeom>
              <a:solidFill>
                <a:srgbClr val="71707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Bahnschrift Light" panose="020B0502040204020203" pitchFamily="34" charset="0"/>
                </a:endParaRPr>
              </a:p>
            </p:txBody>
          </p:sp>
        </p:grpSp>
      </p:grpSp>
      <p:sp>
        <p:nvSpPr>
          <p:cNvPr id="29" name="object 10">
            <a:extLst>
              <a:ext uri="{FF2B5EF4-FFF2-40B4-BE49-F238E27FC236}">
                <a16:creationId xmlns:a16="http://schemas.microsoft.com/office/drawing/2014/main" id="{2D6C844E-8B61-4981-AB97-F4B37BB3ACBF}"/>
              </a:ext>
            </a:extLst>
          </p:cNvPr>
          <p:cNvSpPr/>
          <p:nvPr userDrawn="1"/>
        </p:nvSpPr>
        <p:spPr>
          <a:xfrm>
            <a:off x="11734800" y="611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445134" h="445134">
                <a:moveTo>
                  <a:pt x="222351" y="444715"/>
                </a:moveTo>
                <a:lnTo>
                  <a:pt x="267165" y="440198"/>
                </a:lnTo>
                <a:lnTo>
                  <a:pt x="308904" y="427241"/>
                </a:lnTo>
                <a:lnTo>
                  <a:pt x="346673" y="406740"/>
                </a:lnTo>
                <a:lnTo>
                  <a:pt x="379580" y="379588"/>
                </a:lnTo>
                <a:lnTo>
                  <a:pt x="406731" y="346680"/>
                </a:lnTo>
                <a:lnTo>
                  <a:pt x="427230" y="308911"/>
                </a:lnTo>
                <a:lnTo>
                  <a:pt x="440186" y="267174"/>
                </a:lnTo>
                <a:lnTo>
                  <a:pt x="444703" y="222364"/>
                </a:lnTo>
                <a:lnTo>
                  <a:pt x="440186" y="177549"/>
                </a:lnTo>
                <a:lnTo>
                  <a:pt x="427230" y="135809"/>
                </a:lnTo>
                <a:lnTo>
                  <a:pt x="406731" y="98038"/>
                </a:lnTo>
                <a:lnTo>
                  <a:pt x="379580" y="65128"/>
                </a:lnTo>
                <a:lnTo>
                  <a:pt x="346673" y="37976"/>
                </a:lnTo>
                <a:lnTo>
                  <a:pt x="308904" y="17474"/>
                </a:lnTo>
                <a:lnTo>
                  <a:pt x="267165" y="4517"/>
                </a:lnTo>
                <a:lnTo>
                  <a:pt x="222351" y="0"/>
                </a:lnTo>
                <a:lnTo>
                  <a:pt x="177537" y="4517"/>
                </a:lnTo>
                <a:lnTo>
                  <a:pt x="135799" y="17474"/>
                </a:lnTo>
                <a:lnTo>
                  <a:pt x="98029" y="37976"/>
                </a:lnTo>
                <a:lnTo>
                  <a:pt x="65122" y="65128"/>
                </a:lnTo>
                <a:lnTo>
                  <a:pt x="37972" y="98038"/>
                </a:lnTo>
                <a:lnTo>
                  <a:pt x="17472" y="135809"/>
                </a:lnTo>
                <a:lnTo>
                  <a:pt x="4517" y="177549"/>
                </a:lnTo>
                <a:lnTo>
                  <a:pt x="0" y="222364"/>
                </a:lnTo>
                <a:lnTo>
                  <a:pt x="4517" y="267174"/>
                </a:lnTo>
                <a:lnTo>
                  <a:pt x="17472" y="308911"/>
                </a:lnTo>
                <a:lnTo>
                  <a:pt x="37972" y="346680"/>
                </a:lnTo>
                <a:lnTo>
                  <a:pt x="65122" y="379588"/>
                </a:lnTo>
                <a:lnTo>
                  <a:pt x="98029" y="406740"/>
                </a:lnTo>
                <a:lnTo>
                  <a:pt x="135799" y="427241"/>
                </a:lnTo>
                <a:lnTo>
                  <a:pt x="177537" y="440198"/>
                </a:lnTo>
                <a:lnTo>
                  <a:pt x="222351" y="444715"/>
                </a:lnTo>
                <a:close/>
              </a:path>
            </a:pathLst>
          </a:custGeom>
          <a:ln w="8890">
            <a:solidFill>
              <a:srgbClr val="FDBE56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latin typeface="Bahnschrift Light" panose="020B0502040204020203" pitchFamily="34" charset="0"/>
            </a:endParaRPr>
          </a:p>
        </p:txBody>
      </p:sp>
      <p:sp>
        <p:nvSpPr>
          <p:cNvPr id="30" name="Segnaposto piè di pagina 5">
            <a:extLst>
              <a:ext uri="{FF2B5EF4-FFF2-40B4-BE49-F238E27FC236}">
                <a16:creationId xmlns:a16="http://schemas.microsoft.com/office/drawing/2014/main" id="{50F4C784-2BD7-4D9A-9A7C-6665D4E9FE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453506"/>
            <a:ext cx="2340000" cy="234000"/>
          </a:xfrm>
          <a:solidFill>
            <a:srgbClr val="31859C"/>
          </a:solidFill>
          <a:ln>
            <a:noFill/>
          </a:ln>
        </p:spPr>
        <p:txBody>
          <a:bodyPr wrap="none" lIns="72000" tIns="36000" rIns="72000" bIns="36000" rtlCol="0">
            <a:noAutofit/>
          </a:bodyPr>
          <a:lstStyle>
            <a:lvl1pPr>
              <a:defRPr lang="it-IT" sz="1200" smtClean="0">
                <a:solidFill>
                  <a:schemeClr val="bg1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pPr algn="l"/>
            <a:r>
              <a:rPr lang="it-IT" dirty="0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74DAE4F-454C-42F9-A36A-5E1D7B3AD1D0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39788" y="1214438"/>
            <a:ext cx="10971212" cy="276999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1D6928-B4E5-4EBE-8A54-2E05A4209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53902"/>
          <a:stretch/>
        </p:blipFill>
        <p:spPr>
          <a:xfrm>
            <a:off x="1" y="1"/>
            <a:ext cx="640254" cy="6858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3F67C3-2D7A-49A8-96E2-2760465C11A5}"/>
              </a:ext>
            </a:extLst>
          </p:cNvPr>
          <p:cNvSpPr txBox="1"/>
          <p:nvPr userDrawn="1"/>
        </p:nvSpPr>
        <p:spPr>
          <a:xfrm>
            <a:off x="11806800" y="148845"/>
            <a:ext cx="216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E1EE9D5F-AEBD-4A21-8016-4A9D2B0A2393}" type="slidenum">
              <a:rPr lang="it-IT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 Light" panose="020B0306020202020204" pitchFamily="34" charset="0"/>
              </a:rPr>
              <a:t>‹N›</a:t>
            </a:fld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2235E0-F942-47D0-BD04-169DDB4C51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0781" y="1671437"/>
            <a:ext cx="5557838" cy="246221"/>
          </a:xfrm>
        </p:spPr>
        <p:txBody>
          <a:bodyPr/>
          <a:lstStyle>
            <a:lvl1pPr>
              <a:defRPr sz="1600" b="1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 grafico</a:t>
            </a:r>
          </a:p>
        </p:txBody>
      </p:sp>
      <p:sp>
        <p:nvSpPr>
          <p:cNvPr id="6" name="Segnaposto SmartArt 5">
            <a:extLst>
              <a:ext uri="{FF2B5EF4-FFF2-40B4-BE49-F238E27FC236}">
                <a16:creationId xmlns:a16="http://schemas.microsoft.com/office/drawing/2014/main" id="{43776B14-1A2A-4536-A781-E06E1EC46C23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6249988" y="2057399"/>
            <a:ext cx="5556250" cy="4087959"/>
          </a:xfrm>
        </p:spPr>
        <p:txBody>
          <a:bodyPr/>
          <a:lstStyle>
            <a:lvl1pPr>
              <a:defRPr>
                <a:latin typeface="Arial Nova Light" panose="020B03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A94A2E-9F57-40E8-B361-5C42DCF8E31B}"/>
              </a:ext>
            </a:extLst>
          </p:cNvPr>
          <p:cNvSpPr txBox="1"/>
          <p:nvPr userDrawn="1"/>
        </p:nvSpPr>
        <p:spPr>
          <a:xfrm>
            <a:off x="3045542" y="6518364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i="1" dirty="0">
                <a:effectLst/>
                <a:latin typeface="Arial Nova Light" panose="020B0304020202020204" pitchFamily="34" charset="0"/>
                <a:ea typeface="Calibri" panose="020F0502020204030204" pitchFamily="34" charset="0"/>
              </a:rPr>
              <a:t>questo documento è di proprietà di Ismea che se ne riserva tutti i diritti</a:t>
            </a:r>
            <a:endParaRPr lang="it-IT" sz="900" i="1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596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65738CA1-F96A-46DD-BD6C-ACE2E7A6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4818" cy="6858000"/>
          </a:xfrm>
          <a:prstGeom prst="rect">
            <a:avLst/>
          </a:prstGeom>
          <a:solidFill>
            <a:srgbClr val="951D5F"/>
          </a:solidFill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FE5B175-25BE-49C8-B2A5-9F675C16FD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976444"/>
            <a:ext cx="1013558" cy="19183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741D8B8-52F6-431D-A456-69A46966E0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26" y="4252074"/>
            <a:ext cx="1581681" cy="1027711"/>
          </a:xfrm>
          <a:prstGeom prst="rect">
            <a:avLst/>
          </a:prstGeom>
        </p:spPr>
      </p:pic>
      <p:sp>
        <p:nvSpPr>
          <p:cNvPr id="25" name="object 6">
            <a:extLst>
              <a:ext uri="{FF2B5EF4-FFF2-40B4-BE49-F238E27FC236}">
                <a16:creationId xmlns:a16="http://schemas.microsoft.com/office/drawing/2014/main" id="{77841D8A-C62C-4F68-A23B-C9031D65641B}"/>
              </a:ext>
            </a:extLst>
          </p:cNvPr>
          <p:cNvSpPr txBox="1"/>
          <p:nvPr userDrawn="1"/>
        </p:nvSpPr>
        <p:spPr>
          <a:xfrm>
            <a:off x="152400" y="5375661"/>
            <a:ext cx="4539701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sz="1100" spc="-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1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sz="11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1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1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r>
              <a:rPr sz="11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1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Agricolo</a:t>
            </a:r>
            <a:r>
              <a:rPr sz="1100" spc="-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Alimentare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magine 26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5A045C8-B26A-4157-AA9F-62300BC01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1866729" cy="4695860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1180242D-420C-43E1-A56D-D85C2308FEDD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5404818" y="2971800"/>
            <a:ext cx="6749082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spcBef>
                <a:spcPts val="0"/>
              </a:spcBef>
              <a:defRPr>
                <a:solidFill>
                  <a:srgbClr val="53555A"/>
                </a:solidFill>
                <a:latin typeface="Arial Nova Cond" panose="020B0506020202020204" pitchFamily="34" charset="0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6000" spc="10" dirty="0">
                <a:solidFill>
                  <a:srgbClr val="53555A"/>
                </a:solidFill>
                <a:latin typeface="Arial Nova Cond" panose="020B0506020202020204" pitchFamily="34" charset="0"/>
                <a:cs typeface="Bahnschrift Light" panose="020F0302020204030204" pitchFamily="34" charset="0"/>
              </a:rPr>
              <a:t>GRAZIE</a:t>
            </a:r>
            <a:endParaRPr sz="6000" spc="10" dirty="0">
              <a:latin typeface="Bahnschrift Light Condensed" panose="020B0502040204020203" pitchFamily="34" charset="0"/>
              <a:cs typeface="Bahnschrift Light" panose="020F0302020204030204" pitchFamily="34" charset="0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9544FD21-6C70-447D-A5DB-83EF7F43FEAA}"/>
              </a:ext>
            </a:extLst>
          </p:cNvPr>
          <p:cNvSpPr txBox="1"/>
          <p:nvPr userDrawn="1"/>
        </p:nvSpPr>
        <p:spPr>
          <a:xfrm>
            <a:off x="5867400" y="6019800"/>
            <a:ext cx="5612230" cy="340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 legale e amministrativa • Viale Liegi 26 • 00198 Roma  </a:t>
            </a:r>
            <a:endParaRPr lang="it-IT" sz="1000" spc="1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6100"/>
              </a:lnSpc>
              <a:spcBef>
                <a:spcPts val="100"/>
              </a:spcBef>
              <a:tabLst>
                <a:tab pos="1718310" algn="l"/>
              </a:tabLst>
            </a:pPr>
            <a:r>
              <a:rPr sz="1000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centralino</a:t>
            </a:r>
            <a:r>
              <a:rPr sz="1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+39 06 85568200 u.r.p. +39 06 85568319/260</a:t>
            </a:r>
            <a:r>
              <a:rPr lang="it-IT" sz="1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spc="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www.ismea.it</a:t>
            </a:r>
            <a:r>
              <a:rPr lang="it-IT" sz="1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@ismeaofficial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E66CAB-A757-43E5-8639-B9EC2D41B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4818" y="4114800"/>
            <a:ext cx="6749082" cy="2154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5767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7230" y="777389"/>
            <a:ext cx="746388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8A898C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975" y="1710023"/>
            <a:ext cx="111643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4C4D4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8A95DF65-9FCD-4908-9D7D-0C5F8C91979C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75" r:id="rId4"/>
    <p:sldLayoutId id="2147483668" r:id="rId5"/>
    <p:sldLayoutId id="2147483674" r:id="rId6"/>
    <p:sldLayoutId id="2147483673" r:id="rId7"/>
    <p:sldLayoutId id="2147483676" r:id="rId8"/>
    <p:sldLayoutId id="2147483671" r:id="rId9"/>
    <p:sldLayoutId id="2147483677" r:id="rId10"/>
    <p:sldLayoutId id="2147483678" r:id="rId11"/>
    <p:sldLayoutId id="2147483679" r:id="rId12"/>
    <p:sldLayoutId id="2147483680" r:id="rId13"/>
  </p:sldLayoutIdLst>
  <p:hf hdr="0" dt="0"/>
  <p:txStyles>
    <p:titleStyle>
      <a:lvl1pPr>
        <a:defRPr b="0" i="0"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0">
        <a:defRPr b="0" i="0">
          <a:latin typeface="Arial Nova Light" panose="020B03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dinostri.it/magazine/parmigiano-reggiano-stella-della-food-valley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aos-lasfinge.blogspot.com/2014/07/cala-la-spesa-alimentare-per-le.html?spref=pi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aturale.com/latte-biologico-e-convenzionale-un-nuovo-test-per-distinguerli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nanews.it/economia/banca-ubae-attrarre-investimenti-italia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enanews.it/economia/banca-ubae-attrarre-investimenti-italia/" TargetMode="External"/><Relationship Id="rId3" Type="http://schemas.openxmlformats.org/officeDocument/2006/relationships/hyperlink" Target="https://pixabay.com/it/globo-terra-mondo-globalizzazione-1447758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dinostri.it/magazine/parmigiano-reggiano-stella-della-food-valley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hyperlink" Target="https://creativecommons.org/licenses/by-nd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agricoltura-vacche-da-latte-bovini-2775830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immagine 1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C859B156-B510-470B-B20B-EF437076816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0" b="25050"/>
          <a:stretch/>
        </p:blipFill>
        <p:spPr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7D4FD8-9433-478B-962F-930D3D37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960" y="2120555"/>
            <a:ext cx="6421800" cy="843821"/>
          </a:xfrm>
        </p:spPr>
        <p:txBody>
          <a:bodyPr/>
          <a:lstStyle/>
          <a:p>
            <a:r>
              <a:rPr lang="it-IT" b="1" dirty="0"/>
              <a:t>LATTIERO CASEARI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2386CB-A9EE-441E-A184-D6CE9EEBB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DBB17B0B-41FD-4872-9CF9-17B3DEC114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it-IT" dirty="0"/>
              <a:t>Settembre 2025</a:t>
            </a:r>
          </a:p>
        </p:txBody>
      </p:sp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329A3B5-138E-4762-9B20-4CBE3E90E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pic>
        <p:nvPicPr>
          <p:cNvPr id="13" name="Segnaposto immagine 25">
            <a:extLst>
              <a:ext uri="{FF2B5EF4-FFF2-40B4-BE49-F238E27FC236}">
                <a16:creationId xmlns:a16="http://schemas.microsoft.com/office/drawing/2014/main" id="{3F972D70-6EDA-47AF-B37D-670F35B6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5" r="23325"/>
          <a:stretch/>
        </p:blipFill>
        <p:spPr>
          <a:xfrm>
            <a:off x="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4" name="Immagine 1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EB97120-68B4-4A95-BCDE-014C76CE0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5BEBA7-630C-4E31-A6C4-DEB3E627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364385"/>
            <a:ext cx="10971722" cy="525785"/>
          </a:xfrm>
        </p:spPr>
        <p:txBody>
          <a:bodyPr/>
          <a:lstStyle/>
          <a:p>
            <a:r>
              <a:rPr lang="it-IT" dirty="0"/>
              <a:t>GLI ALLEVAMENTI DA LATTE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3F681B-426E-4CC5-B6A2-E30D2AECF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043" y="1403973"/>
            <a:ext cx="6188328" cy="2389933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it-IT" sz="1600" dirty="0"/>
              <a:t>L’attività di allevamento è diffusa in tutto il territorio nazionale pur essendo caratterizzata da un’elevata eterogeneità, sia in termini di dimensione economica e strutturale delle aziende sia in termini di destinazione produttiva e commerciale del latte munto. </a:t>
            </a:r>
          </a:p>
          <a:p>
            <a:pPr algn="just"/>
            <a:r>
              <a:rPr lang="it-IT" sz="1600" dirty="0"/>
              <a:t>Nel 2024 sono censiti </a:t>
            </a:r>
            <a:r>
              <a:rPr lang="it-IT" sz="1600" b="1" dirty="0"/>
              <a:t>22.972 </a:t>
            </a:r>
            <a:r>
              <a:rPr lang="it-IT" sz="1600" dirty="0"/>
              <a:t>allevamenti a orientamento produttivo latte con una consistenza complessivamente pari a 2,6 milioni di capi. </a:t>
            </a:r>
            <a:r>
              <a:rPr lang="it-IT" sz="1600" b="1" dirty="0"/>
              <a:t>Negli ultimi dieci anni il numero di allevamenti di bovini da latte si è ridotto di oltre 7,6 mila unità</a:t>
            </a:r>
            <a:r>
              <a:rPr lang="it-IT" sz="1600" dirty="0"/>
              <a:t>, a un ritmo medio annuo del 3%.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endParaRPr lang="it-IT" sz="160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E779B51-D0C0-48E9-AFDD-78AE092ABFE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001732"/>
            <a:ext cx="10971212" cy="276999"/>
          </a:xfrm>
        </p:spPr>
        <p:txBody>
          <a:bodyPr/>
          <a:lstStyle/>
          <a:p>
            <a:r>
              <a:rPr lang="it-IT" dirty="0"/>
              <a:t>Numerosità e localizzazione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126FFEF-5056-457F-9681-7F7845D93FD1}"/>
              </a:ext>
            </a:extLst>
          </p:cNvPr>
          <p:cNvSpPr txBox="1"/>
          <p:nvPr/>
        </p:nvSpPr>
        <p:spPr>
          <a:xfrm>
            <a:off x="10583313" y="5960718"/>
            <a:ext cx="153882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6C7B8D-87F0-48B0-951D-07B64CEF820A}"/>
              </a:ext>
            </a:extLst>
          </p:cNvPr>
          <p:cNvSpPr/>
          <p:nvPr/>
        </p:nvSpPr>
        <p:spPr>
          <a:xfrm>
            <a:off x="4038600" y="6536714"/>
            <a:ext cx="48006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BDN-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Anagrafe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Zootecnica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Nazionale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CEC1DB8-C4A8-4E5A-81F9-B02A17098D67}"/>
              </a:ext>
            </a:extLst>
          </p:cNvPr>
          <p:cNvSpPr txBox="1"/>
          <p:nvPr/>
        </p:nvSpPr>
        <p:spPr>
          <a:xfrm>
            <a:off x="6662010" y="1299785"/>
            <a:ext cx="5148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it-IT" sz="1600" dirty="0">
                <a:latin typeface="Arial Nova Cond" panose="020B0506020202020204" pitchFamily="34" charset="0"/>
              </a:rPr>
              <a:t>Numero allevamenti bovini da latte per regione </a:t>
            </a:r>
          </a:p>
          <a:p>
            <a:pPr algn="ctr"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it-IT" sz="1200" dirty="0">
                <a:latin typeface="Arial Nova Cond" panose="020B0506020202020204" pitchFamily="34" charset="0"/>
              </a:rPr>
              <a:t>al </a:t>
            </a:r>
            <a:r>
              <a:rPr lang="it-IT" sz="1050" dirty="0">
                <a:latin typeface="Arial Nova Cond" panose="020B0506020202020204" pitchFamily="34" charset="0"/>
              </a:rPr>
              <a:t>31/12/2024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586DB5-730F-2FD2-94BB-3486E8478365}"/>
              </a:ext>
            </a:extLst>
          </p:cNvPr>
          <p:cNvSpPr txBox="1"/>
          <p:nvPr/>
        </p:nvSpPr>
        <p:spPr>
          <a:xfrm>
            <a:off x="1256938" y="3703220"/>
            <a:ext cx="5148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it-IT" sz="1600" dirty="0">
                <a:latin typeface="Arial Nova Cond" panose="020B0506020202020204" pitchFamily="34" charset="0"/>
              </a:rPr>
              <a:t>Numero allevamenti bovini da latte in Italia</a:t>
            </a:r>
          </a:p>
          <a:p>
            <a:pPr algn="ctr" rtl="0">
              <a:defRPr sz="1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Light" panose="020B0304020202020204" pitchFamily="34" charset="0"/>
                <a:ea typeface="+mn-ea"/>
                <a:cs typeface="+mn-cs"/>
              </a:defRPr>
            </a:pPr>
            <a:r>
              <a:rPr lang="it-IT" sz="1200" dirty="0">
                <a:latin typeface="Arial Nova Cond" panose="020B0506020202020204" pitchFamily="34" charset="0"/>
              </a:rPr>
              <a:t>al </a:t>
            </a:r>
            <a:r>
              <a:rPr lang="it-IT" sz="1050" dirty="0">
                <a:latin typeface="Arial Nova Cond" panose="020B0506020202020204" pitchFamily="34" charset="0"/>
              </a:rPr>
              <a:t>31/12/2024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Grafico 3">
                <a:extLst>
                  <a:ext uri="{FF2B5EF4-FFF2-40B4-BE49-F238E27FC236}">
                    <a16:creationId xmlns:a16="http://schemas.microsoft.com/office/drawing/2014/main" id="{00000000-0008-0000-1400-000002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72299725"/>
                  </p:ext>
                </p:extLst>
              </p:nvPr>
            </p:nvGraphicFramePr>
            <p:xfrm>
              <a:off x="6324600" y="1815375"/>
              <a:ext cx="7112259" cy="52627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Grafico 3">
                <a:extLst>
                  <a:ext uri="{FF2B5EF4-FFF2-40B4-BE49-F238E27FC236}">
                    <a16:creationId xmlns:a16="http://schemas.microsoft.com/office/drawing/2014/main" id="{00000000-0008-0000-1400-000002000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4600" y="1815375"/>
                <a:ext cx="7112259" cy="526273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1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806324"/>
              </p:ext>
            </p:extLst>
          </p:nvPr>
        </p:nvGraphicFramePr>
        <p:xfrm>
          <a:off x="730509" y="4284514"/>
          <a:ext cx="6616182" cy="221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494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393033"/>
              </p:ext>
            </p:extLst>
          </p:nvPr>
        </p:nvGraphicFramePr>
        <p:xfrm>
          <a:off x="5802086" y="2163880"/>
          <a:ext cx="6259830" cy="442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33" y="405686"/>
            <a:ext cx="10971722" cy="659155"/>
          </a:xfrm>
        </p:spPr>
        <p:txBody>
          <a:bodyPr/>
          <a:lstStyle/>
          <a:p>
            <a:r>
              <a:rPr lang="it-IT" dirty="0"/>
              <a:t>LA STRUTTURA DEGLI ALLEVAMENTI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1945155-5139-4C09-A68D-465F4A98CA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001" y="1671438"/>
            <a:ext cx="4684838" cy="4272162"/>
          </a:xfrm>
        </p:spPr>
        <p:txBody>
          <a:bodyPr/>
          <a:lstStyle/>
          <a:p>
            <a:pPr marL="285750" indent="-285750" algn="just" rtl="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Le consistenze di bovini sono rimaste sostanzialmente stabili nell'ultimo decennio, facendo registrare un significativo fenomeno di concentrazione delle strutture produttive, con la </a:t>
            </a:r>
            <a:r>
              <a:rPr lang="it-IT" sz="1600" b="1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dimensione media </a:t>
            </a: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aziendale passata da 87 capi/azienda del 2015 a </a:t>
            </a:r>
            <a:r>
              <a:rPr lang="it-IT" sz="1600" b="1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114 capi/azienda del 2024</a:t>
            </a: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.</a:t>
            </a:r>
          </a:p>
          <a:p>
            <a:pPr marL="285750" indent="-285750" algn="just" rtl="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Sebbene attualmente circa la metà degli allevamenti nazionali sia caratterizzato da piccole dimensioni (&lt;49 capi), essi rappresentano solo il 7% dei capi bovini orientati alla produzione di latte.  </a:t>
            </a:r>
          </a:p>
          <a:p>
            <a:pPr marL="285750" indent="-285750" algn="just" rtl="0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L’offerta nazionale è, quindi, fortemente concentrata in </a:t>
            </a:r>
            <a:r>
              <a:rPr lang="it-IT" sz="1600" b="1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aziende di grandi dimensioni</a:t>
            </a: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, che pur rappresentando poco meno del 5% della numerosità totale, </a:t>
            </a:r>
            <a:r>
              <a:rPr lang="it-IT" sz="1600" b="1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detengono circa 1/3 dei capi da latte</a:t>
            </a:r>
            <a:r>
              <a:rPr lang="it-IT" sz="16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.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937373A-EE76-4974-A5AE-F9F3FCAC2ADC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5E194695-2E56-4DB6-9E6D-5C61EF0DC7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91200" y="1671437"/>
            <a:ext cx="6017419" cy="492443"/>
          </a:xfrm>
        </p:spPr>
        <p:txBody>
          <a:bodyPr/>
          <a:lstStyle/>
          <a:p>
            <a:pPr algn="just"/>
            <a:r>
              <a:rPr lang="it-IT" dirty="0"/>
              <a:t>Distribuzione delle aziende e  dei capi bovini in allevamenti da latte per classe di consistenza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E61BCB3-A249-4FA3-BFB0-EB03B12ADAE6}"/>
              </a:ext>
            </a:extLst>
          </p:cNvPr>
          <p:cNvSpPr txBox="1"/>
          <p:nvPr/>
        </p:nvSpPr>
        <p:spPr>
          <a:xfrm>
            <a:off x="3760937" y="6497638"/>
            <a:ext cx="467012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Fonte: </a:t>
            </a:r>
            <a:r>
              <a:rPr lang="it-IT" sz="1000" dirty="0">
                <a:latin typeface="Arial Nova" panose="020B0504020202020204" pitchFamily="34" charset="0"/>
              </a:rPr>
              <a:t>elaborazioni</a:t>
            </a:r>
            <a:r>
              <a:rPr lang="en-US" sz="1000" dirty="0">
                <a:latin typeface="Arial Nova" panose="020B0504020202020204" pitchFamily="34" charset="0"/>
              </a:rPr>
              <a:t> Ismea </a:t>
            </a:r>
            <a:r>
              <a:rPr lang="en-US" sz="1000" dirty="0" err="1">
                <a:latin typeface="Arial Nova" panose="020B0504020202020204" pitchFamily="34" charset="0"/>
              </a:rPr>
              <a:t>su</a:t>
            </a:r>
            <a:r>
              <a:rPr lang="en-US" sz="1000" dirty="0">
                <a:latin typeface="Arial Nova" panose="020B0504020202020204" pitchFamily="34" charset="0"/>
              </a:rPr>
              <a:t> </a:t>
            </a:r>
            <a:r>
              <a:rPr lang="en-US" sz="1000" dirty="0" err="1">
                <a:latin typeface="Arial Nova" panose="020B0504020202020204" pitchFamily="34" charset="0"/>
              </a:rPr>
              <a:t>dati</a:t>
            </a:r>
            <a:r>
              <a:rPr lang="en-US" sz="1000" dirty="0">
                <a:latin typeface="Arial Nova" panose="020B0504020202020204" pitchFamily="34" charset="0"/>
              </a:rPr>
              <a:t> BDN-</a:t>
            </a:r>
            <a:r>
              <a:rPr lang="en-US" sz="1000" dirty="0" err="1">
                <a:latin typeface="Arial Nova" panose="020B0504020202020204" pitchFamily="34" charset="0"/>
              </a:rPr>
              <a:t>Anagrafe</a:t>
            </a:r>
            <a:r>
              <a:rPr lang="en-US" sz="1000" dirty="0">
                <a:latin typeface="Arial Nova" panose="020B0504020202020204" pitchFamily="34" charset="0"/>
              </a:rPr>
              <a:t> </a:t>
            </a:r>
            <a:r>
              <a:rPr lang="en-US" sz="1000" dirty="0" err="1">
                <a:latin typeface="Arial Nova" panose="020B0504020202020204" pitchFamily="34" charset="0"/>
              </a:rPr>
              <a:t>Zootecnica</a:t>
            </a:r>
            <a:r>
              <a:rPr lang="en-US" sz="1000" dirty="0">
                <a:latin typeface="Arial Nova" panose="020B0504020202020204" pitchFamily="34" charset="0"/>
              </a:rPr>
              <a:t> Nazionale</a:t>
            </a:r>
            <a:endParaRPr lang="it-IT" sz="1000" dirty="0">
              <a:latin typeface="Arial Nova" panose="020B0504020202020204" pitchFamily="34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AB17C76-58FA-9BAC-5A3B-BAF99135B9CD}"/>
              </a:ext>
            </a:extLst>
          </p:cNvPr>
          <p:cNvSpPr/>
          <p:nvPr/>
        </p:nvSpPr>
        <p:spPr>
          <a:xfrm>
            <a:off x="10287000" y="2163880"/>
            <a:ext cx="457200" cy="492443"/>
          </a:xfrm>
          <a:prstGeom prst="ellipse">
            <a:avLst/>
          </a:prstGeom>
          <a:noFill/>
          <a:ln>
            <a:solidFill>
              <a:srgbClr val="BB4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917D4A6-7E55-9770-0B14-20046A4B7F91}"/>
              </a:ext>
            </a:extLst>
          </p:cNvPr>
          <p:cNvSpPr/>
          <p:nvPr/>
        </p:nvSpPr>
        <p:spPr>
          <a:xfrm>
            <a:off x="11249468" y="2152994"/>
            <a:ext cx="457200" cy="1199806"/>
          </a:xfrm>
          <a:prstGeom prst="ellipse">
            <a:avLst/>
          </a:prstGeom>
          <a:noFill/>
          <a:ln>
            <a:solidFill>
              <a:srgbClr val="BB4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>
            <a:extLst>
              <a:ext uri="{FF2B5EF4-FFF2-40B4-BE49-F238E27FC236}">
                <a16:creationId xmlns:a16="http://schemas.microsoft.com/office/drawing/2014/main" id="{46D21C9A-4EAE-4E61-9679-E34A6DEF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013" y="1518299"/>
            <a:ext cx="4524423" cy="524251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83215"/>
            <a:ext cx="10971722" cy="659155"/>
          </a:xfrm>
        </p:spPr>
        <p:txBody>
          <a:bodyPr/>
          <a:lstStyle/>
          <a:p>
            <a:r>
              <a:rPr lang="it-IT" dirty="0"/>
              <a:t>I SISTEMI AZIENDALI DI RIFERIMENTO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6EE53FC-60A2-4F9B-9DC2-4B4E317A0987}"/>
              </a:ext>
            </a:extLst>
          </p:cNvPr>
          <p:cNvSpPr txBox="1"/>
          <p:nvPr/>
        </p:nvSpPr>
        <p:spPr>
          <a:xfrm>
            <a:off x="2369920" y="1796965"/>
            <a:ext cx="1777093" cy="20604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it-IT" sz="1000" dirty="0">
              <a:latin typeface="Arial Nova Light" panose="020B0304020202020204" pitchFamily="3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18CC2756-7B30-414A-A78C-C139CA7B5245}"/>
              </a:ext>
            </a:extLst>
          </p:cNvPr>
          <p:cNvSpPr/>
          <p:nvPr/>
        </p:nvSpPr>
        <p:spPr>
          <a:xfrm>
            <a:off x="1894712" y="1702452"/>
            <a:ext cx="2603755" cy="553791"/>
          </a:xfrm>
          <a:prstGeom prst="rect">
            <a:avLst/>
          </a:prstGeom>
          <a:solidFill>
            <a:srgbClr val="53555A"/>
          </a:solidFill>
          <a:ln>
            <a:solidFill>
              <a:srgbClr val="5355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 Nova Light" panose="020B0304020202020204" pitchFamily="34" charset="0"/>
              </a:rPr>
              <a:t>AZIENDE GRANDI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CBEE57E-123B-468D-AE18-33E2A317F517}"/>
              </a:ext>
            </a:extLst>
          </p:cNvPr>
          <p:cNvSpPr txBox="1"/>
          <p:nvPr/>
        </p:nvSpPr>
        <p:spPr>
          <a:xfrm>
            <a:off x="1894712" y="2414696"/>
            <a:ext cx="2610108" cy="154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Dimensione: oltre 250 vacche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Resa 9.000- 12.000 kg/vacca/anno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Razza: Frisona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Zona altimetrica: Pianura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Alimentazione: insilati, mangimi composti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Utilizzo latte: latte alimentare, formaggi DOP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EEA95807-1880-4679-BCE5-B7125B41BFAD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498467" y="1979348"/>
            <a:ext cx="1262405" cy="774431"/>
          </a:xfrm>
          <a:prstGeom prst="straightConnector1">
            <a:avLst/>
          </a:prstGeom>
          <a:ln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E48EAC2D-73CF-452A-9C16-5F9C80A93CF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498467" y="1979348"/>
            <a:ext cx="1067946" cy="503907"/>
          </a:xfrm>
          <a:prstGeom prst="straightConnector1">
            <a:avLst/>
          </a:prstGeom>
          <a:ln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3D5BE6D-9A98-4E96-B377-816B84449509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498467" y="1979348"/>
            <a:ext cx="1632205" cy="503907"/>
          </a:xfrm>
          <a:prstGeom prst="straightConnector1">
            <a:avLst/>
          </a:prstGeom>
          <a:ln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0D3A1A51-A8F5-406B-8F19-CF930A047BEE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498467" y="1979348"/>
            <a:ext cx="983886" cy="2911362"/>
          </a:xfrm>
          <a:prstGeom prst="straightConnector1">
            <a:avLst/>
          </a:prstGeom>
          <a:ln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C4EF88B2-4854-4F7A-B57C-66E9AF6A5724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4498467" y="1979348"/>
            <a:ext cx="533973" cy="737944"/>
          </a:xfrm>
          <a:prstGeom prst="straightConnector1">
            <a:avLst/>
          </a:prstGeom>
          <a:ln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id="{D9B1159D-8F1C-4580-B61A-33F721DF1A6C}"/>
              </a:ext>
            </a:extLst>
          </p:cNvPr>
          <p:cNvSpPr/>
          <p:nvPr/>
        </p:nvSpPr>
        <p:spPr>
          <a:xfrm>
            <a:off x="7693534" y="1537238"/>
            <a:ext cx="2603754" cy="5537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 Nova Light" panose="020B0304020202020204" pitchFamily="34" charset="0"/>
              </a:rPr>
              <a:t>AZIENDE PICCOLE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82EDF7A-BA5D-4264-9F36-D8FF99E7CFC5}"/>
              </a:ext>
            </a:extLst>
          </p:cNvPr>
          <p:cNvSpPr txBox="1"/>
          <p:nvPr/>
        </p:nvSpPr>
        <p:spPr>
          <a:xfrm>
            <a:off x="7675055" y="2161577"/>
            <a:ext cx="2622233" cy="1532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Dimensione: &lt; 50 vacche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Resa: 3.500-5.000 kg/vacca/anno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Razza: Bruna, Pezzata Rossa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Zona altimetrica: montagna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Alimentazione: pascolo, mangimi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Utilizzo latte: latte fresco, formaggi tipici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D7B0494-325F-4C3F-A39A-9806674E976B}"/>
              </a:ext>
            </a:extLst>
          </p:cNvPr>
          <p:cNvSpPr/>
          <p:nvPr/>
        </p:nvSpPr>
        <p:spPr>
          <a:xfrm>
            <a:off x="8466464" y="4016726"/>
            <a:ext cx="2567000" cy="553791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 Nova Light" panose="020B0304020202020204" pitchFamily="34" charset="0"/>
              </a:rPr>
              <a:t>AZIENDE MEDIE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82F1D02-5090-4F0A-B65C-1E762F0569FF}"/>
              </a:ext>
            </a:extLst>
          </p:cNvPr>
          <p:cNvSpPr txBox="1"/>
          <p:nvPr/>
        </p:nvSpPr>
        <p:spPr>
          <a:xfrm>
            <a:off x="8466464" y="4623692"/>
            <a:ext cx="2567000" cy="16364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Dimensione: 70-150 vacche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Resa: 8.000-9.500 kg/vacca/anno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Razza: Frisona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Zona altimetrica: pianura, collina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Alimentazione: fieno, insilati, mangimi composti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Utilizzo latte: latte fresco, formaggi a pasta filata 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B6798597-4AC4-4F91-8F5F-F10DB1261EFB}"/>
              </a:ext>
            </a:extLst>
          </p:cNvPr>
          <p:cNvSpPr/>
          <p:nvPr/>
        </p:nvSpPr>
        <p:spPr>
          <a:xfrm>
            <a:off x="2091792" y="4226657"/>
            <a:ext cx="2682704" cy="553791"/>
          </a:xfrm>
          <a:prstGeom prst="rect">
            <a:avLst/>
          </a:prstGeom>
          <a:solidFill>
            <a:srgbClr val="FFC000"/>
          </a:solidFill>
          <a:ln>
            <a:solidFill>
              <a:srgbClr val="BAB1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 Nova Light" panose="020B0304020202020204" pitchFamily="34" charset="0"/>
              </a:rPr>
              <a:t>PARMIGIANO REGGIANO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5A4E897-9C7B-4E85-AD4B-25A65CB7CEAD}"/>
              </a:ext>
            </a:extLst>
          </p:cNvPr>
          <p:cNvSpPr txBox="1"/>
          <p:nvPr/>
        </p:nvSpPr>
        <p:spPr>
          <a:xfrm>
            <a:off x="2091792" y="4853772"/>
            <a:ext cx="2682703" cy="126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Dimensione: 50-100 vacche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Resa: 7.000-8.000 kg/vacca/anno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Razza: Frisona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Alimentazione: 50% fieni (no insilati)</a:t>
            </a:r>
          </a:p>
          <a:p>
            <a:pPr marL="195263" indent="-195263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it-IT" sz="1100" dirty="0">
                <a:latin typeface="Arial Nova Light" panose="020B0304020202020204" pitchFamily="34" charset="0"/>
              </a:rPr>
              <a:t>Utilizzo latte: Parmigiano reggiano 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F1F582C-1FD0-4DB2-BEDE-569DB5CA9A8A}"/>
              </a:ext>
            </a:extLst>
          </p:cNvPr>
          <p:cNvCxnSpPr>
            <a:cxnSpLocks/>
          </p:cNvCxnSpPr>
          <p:nvPr/>
        </p:nvCxnSpPr>
        <p:spPr>
          <a:xfrm flipH="1" flipV="1">
            <a:off x="6729878" y="1966695"/>
            <a:ext cx="918203" cy="901583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2D159-98D0-476A-88DA-C3207089123A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5945976" y="1896176"/>
            <a:ext cx="1729079" cy="103178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35B8F79D-71DD-4526-B8CA-6C52908E8848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5624944" y="2226298"/>
            <a:ext cx="2050111" cy="701658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2730476F-0699-44EA-ADFF-4E6137BCCC99}"/>
              </a:ext>
            </a:extLst>
          </p:cNvPr>
          <p:cNvCxnSpPr>
            <a:cxnSpLocks/>
          </p:cNvCxnSpPr>
          <p:nvPr/>
        </p:nvCxnSpPr>
        <p:spPr>
          <a:xfrm flipV="1">
            <a:off x="4774495" y="2753779"/>
            <a:ext cx="1219248" cy="1665542"/>
          </a:xfrm>
          <a:prstGeom prst="straightConnector1">
            <a:avLst/>
          </a:prstGeom>
          <a:ln w="22225">
            <a:solidFill>
              <a:srgbClr val="EFBC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D778E8BC-6FCF-4CD5-BD5D-D4F5F33737D8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7596184" y="4226657"/>
            <a:ext cx="870280" cy="121524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ECD5DA0C-C97B-4B32-9D30-8AC27BD9CD52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7397642" y="4339514"/>
            <a:ext cx="1068822" cy="110239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14E8AAD9-0ABE-4325-A630-DAE9CBBAE671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6130672" y="3329327"/>
            <a:ext cx="2335792" cy="21125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839C58C6-37AC-45F6-BA85-21DFB1D34AD8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6596224" y="4139560"/>
            <a:ext cx="1870240" cy="130234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DA7897F2-013D-4CA5-AF88-FE194E0547ED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6596224" y="3432435"/>
            <a:ext cx="1870240" cy="200947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D647D914-F0DD-4AFA-921D-EB396E38665B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7188979" y="5441906"/>
            <a:ext cx="1277485" cy="32239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8AA33517-D17D-46A9-9AE3-192F64678B69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7648081" y="5152848"/>
            <a:ext cx="818383" cy="28905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contenuto 9">
            <a:extLst>
              <a:ext uri="{FF2B5EF4-FFF2-40B4-BE49-F238E27FC236}">
                <a16:creationId xmlns:a16="http://schemas.microsoft.com/office/drawing/2014/main" id="{E603A9E0-5123-9B10-370E-BF35FAC49B4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77750" y="1112894"/>
            <a:ext cx="10971212" cy="27699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470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6D92A-31E5-40BB-B7BB-89C4142F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I PREZZI ALLA STALLA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4C2DC2-D1E7-47A4-BA08-CF10A4E418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756" y="1605496"/>
            <a:ext cx="5085430" cy="4510696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Nel corso del 2024, i prezzi alla stalla hanno evidenziato una progressiva crescita a livello di intera UE grazie alla vivacità della domanda mondiale per i prodotti lattiero-caseari.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In Italia il prezzo alla stalla - storicamente tra i più alti nell’UE in virtù della destinazione finale del latte (50% circa per formaggi IG) - nel</a:t>
            </a:r>
            <a:r>
              <a:rPr lang="it-IT" sz="1800" b="1" dirty="0"/>
              <a:t> 2024 </a:t>
            </a:r>
            <a:r>
              <a:rPr lang="it-IT" sz="1800" dirty="0"/>
              <a:t>ha superato in media i </a:t>
            </a:r>
            <a:r>
              <a:rPr lang="it-IT" sz="1800" b="1" dirty="0"/>
              <a:t>53 euro/100 litri </a:t>
            </a:r>
            <a:r>
              <a:rPr lang="it-IT" sz="1800" dirty="0"/>
              <a:t>(premi esclusi), con una variazione rispetto all’anno precedente dello 0,6%.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Nei primi sei mesi del 2025, sostenuto dalle quotazioni all’ingrosso dei principali formaggi, i prezzi alla stalla sono ulteriormente cresciuti in Italia (+16% rispetto allo stesso periodo dell’anno precedente), con una dinamica analoga a quella della media dei 27 paesi UE.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64E845-C69B-45FD-B280-4BD4A3C230AF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508BB3A-655A-4008-850B-B04B8AA5A7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04630" y="1626312"/>
            <a:ext cx="5562600" cy="461665"/>
          </a:xfrm>
        </p:spPr>
        <p:txBody>
          <a:bodyPr/>
          <a:lstStyle/>
          <a:p>
            <a:r>
              <a:rPr lang="it-IT" sz="1800" dirty="0"/>
              <a:t>Prezzo medio latte crudo alla stalla </a:t>
            </a:r>
          </a:p>
          <a:p>
            <a:r>
              <a:rPr lang="it-IT" sz="1200" b="0" dirty="0"/>
              <a:t>(euro/100 litri – IVA esclusa)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ED28061-3C90-4165-93F5-1D21FEC0EA87}"/>
              </a:ext>
            </a:extLst>
          </p:cNvPr>
          <p:cNvSpPr/>
          <p:nvPr/>
        </p:nvSpPr>
        <p:spPr>
          <a:xfrm>
            <a:off x="2946107" y="6436567"/>
            <a:ext cx="6117046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                                           Fonte: Ismea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997ACDF-A70F-4F19-8202-96720CF26177}"/>
              </a:ext>
            </a:extLst>
          </p:cNvPr>
          <p:cNvSpPr/>
          <p:nvPr/>
        </p:nvSpPr>
        <p:spPr>
          <a:xfrm>
            <a:off x="6325139" y="6198204"/>
            <a:ext cx="4222955" cy="3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  <a:latin typeface="Arial Nova Light" panose="020B0304020202020204" pitchFamily="34" charset="0"/>
              </a:rPr>
              <a:t>Nota: </a:t>
            </a:r>
            <a:r>
              <a:rPr lang="en-US" sz="8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prezzo</a:t>
            </a:r>
            <a:r>
              <a:rPr lang="en-US" sz="800" dirty="0">
                <a:solidFill>
                  <a:schemeClr val="tx1"/>
                </a:solidFill>
                <a:latin typeface="Arial Nova Light" panose="020B0304020202020204" pitchFamily="34" charset="0"/>
              </a:rPr>
              <a:t> Italia (media </a:t>
            </a:r>
            <a:r>
              <a:rPr lang="en-US" sz="8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ponderata</a:t>
            </a:r>
            <a:r>
              <a:rPr lang="en-US" sz="8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nazionale</a:t>
            </a:r>
            <a:r>
              <a:rPr lang="en-US" sz="800" dirty="0">
                <a:solidFill>
                  <a:schemeClr val="tx1"/>
                </a:solidFill>
                <a:latin typeface="Arial Nova Light" panose="020B0304020202020204" pitchFamily="34" charset="0"/>
              </a:rPr>
              <a:t>, senza </a:t>
            </a:r>
            <a:r>
              <a:rPr lang="en-US" sz="8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premi</a:t>
            </a:r>
            <a:r>
              <a:rPr lang="en-US" sz="800" dirty="0">
                <a:solidFill>
                  <a:schemeClr val="tx1"/>
                </a:solidFill>
                <a:latin typeface="Arial Nova Light" panose="020B0304020202020204" pitchFamily="34" charset="0"/>
              </a:rPr>
              <a:t>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1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14209"/>
              </p:ext>
            </p:extLst>
          </p:nvPr>
        </p:nvGraphicFramePr>
        <p:xfrm>
          <a:off x="5770154" y="2019200"/>
          <a:ext cx="6269446" cy="417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0569AEEE-4C0D-48FE-8EDF-68B5BFCFFE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7924800" y="2471987"/>
            <a:ext cx="2726791" cy="24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113FFA75-6671-EF62-2C38-7AC51254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6019801" y="1853209"/>
            <a:ext cx="5263785" cy="41298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3E0EA9-616A-4FEB-8D51-DC4CB9E0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COSTI DI PRODUZIONE BOVINO DA LATTE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B9AD93-F1D9-4DEB-ACBD-CCEEADEEBA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676400"/>
            <a:ext cx="4114800" cy="4429062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Nel corso del 2024 i costi di produzione degli allevamenti da latte sono gradualmente rientrati, dopo gli straordinari aumenti dei due anni precedenti.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/>
              <a:t>Nel complesso l’</a:t>
            </a:r>
            <a:r>
              <a:rPr lang="it-IT" sz="2000" b="1" dirty="0"/>
              <a:t>Indice Ismea dei prezzi dei mezzi correnti </a:t>
            </a:r>
            <a:r>
              <a:rPr lang="it-IT" sz="2000" dirty="0"/>
              <a:t>per gli allevamenti bovini da latte ha segnato una contrazione (</a:t>
            </a:r>
            <a:r>
              <a:rPr lang="it-IT" sz="2000" b="1" dirty="0"/>
              <a:t>-11,4% </a:t>
            </a:r>
            <a:r>
              <a:rPr lang="it-IT" sz="2000" dirty="0"/>
              <a:t>rispetto al 2023), come conseguenza della flessione dei prezzi dei mangimi (-17% rispetto al 2023) e dei prodotti energetici  (-10%).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217434-BB34-4001-8C11-D93B12E24FBE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Prezzi degli input produttivi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F53E09C-F092-42BB-8B55-DE60B90252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72200" y="1551420"/>
            <a:ext cx="5562600" cy="496518"/>
          </a:xfrm>
        </p:spPr>
        <p:txBody>
          <a:bodyPr/>
          <a:lstStyle/>
          <a:p>
            <a:pPr algn="ctr"/>
            <a:r>
              <a:rPr lang="it-IT" dirty="0"/>
              <a:t>Indice ISMEA dei prezzi dei input per l'allevamento bovino da latte</a:t>
            </a:r>
          </a:p>
          <a:p>
            <a:pPr algn="ctr"/>
            <a:r>
              <a:rPr lang="it-IT" sz="1200" b="0" dirty="0"/>
              <a:t>(base 2010=100)</a:t>
            </a:r>
          </a:p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EDB02CE-AF51-D4AF-4A8F-151D3F6037B6}"/>
              </a:ext>
            </a:extLst>
          </p:cNvPr>
          <p:cNvSpPr/>
          <p:nvPr/>
        </p:nvSpPr>
        <p:spPr>
          <a:xfrm>
            <a:off x="3200400" y="6551349"/>
            <a:ext cx="86106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                                           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06598"/>
              </p:ext>
            </p:extLst>
          </p:nvPr>
        </p:nvGraphicFramePr>
        <p:xfrm>
          <a:off x="4953000" y="2046010"/>
          <a:ext cx="7010400" cy="453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2520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ADB18A4-F5F4-4F86-B4C6-96EC0BCE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500" r="23500"/>
          <a:stretch/>
        </p:blipFill>
        <p:spPr>
          <a:xfrm>
            <a:off x="0" y="0"/>
            <a:ext cx="54654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B7A148-2BBF-4284-8318-D696FA1EAE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</p:spPr>
        <p:txBody>
          <a:bodyPr/>
          <a:lstStyle/>
          <a:p>
            <a:pPr algn="l"/>
            <a:r>
              <a:rPr lang="it-IT" dirty="0"/>
              <a:t>SCHEDA  DI SETTORE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ECFFA-681A-4AA4-8E3E-5BCCDE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425863"/>
            <a:ext cx="6422292" cy="659155"/>
          </a:xfrm>
        </p:spPr>
        <p:txBody>
          <a:bodyPr/>
          <a:lstStyle/>
          <a:p>
            <a:r>
              <a:rPr lang="it-IT" dirty="0"/>
              <a:t>La fase industriale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388C5-A221-437E-B8A9-3467C8DF4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3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56BC5F-748D-4AEF-8AAD-CD008A100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9218C0-C762-4E1C-8D11-B422D9E0E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3587"/>
            <a:ext cx="982370" cy="60783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FACFEE9-FE05-472A-A40C-22C93877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490863-3055-4867-8B51-6BA519BD36B7}"/>
              </a:ext>
            </a:extLst>
          </p:cNvPr>
          <p:cNvSpPr txBox="1"/>
          <p:nvPr/>
        </p:nvSpPr>
        <p:spPr>
          <a:xfrm>
            <a:off x="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3" tooltip="http://www.mondinostri.it/magazine/parmigiano-reggiano-stella-della-food-valley/"/>
              </a:rPr>
              <a:t>Questa </a:t>
            </a:r>
            <a:r>
              <a:rPr lang="it-IT" sz="900" dirty="0">
                <a:hlinkClick r:id="rId6" tooltip="https://creativecommons.org/licenses/by-nc-nd/3.0/"/>
              </a:rPr>
              <a:t>BY-NC-ND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98531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>
            <a:extLst>
              <a:ext uri="{FF2B5EF4-FFF2-40B4-BE49-F238E27FC236}">
                <a16:creationId xmlns:a16="http://schemas.microsoft.com/office/drawing/2014/main" id="{C0711E62-B064-4540-8CE5-7E48B4B6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1305486"/>
          </a:xfrm>
        </p:spPr>
        <p:txBody>
          <a:bodyPr/>
          <a:lstStyle/>
          <a:p>
            <a:r>
              <a:rPr lang="it-IT" dirty="0"/>
              <a:t>PRODUZIONE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INDUSTRIALE</a:t>
            </a:r>
            <a:br>
              <a:rPr lang="it-IT" dirty="0"/>
            </a:br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C6B6ADDE-475A-4328-A012-DCE77A3875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78" y="1581191"/>
            <a:ext cx="4799523" cy="4468959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it-IT" sz="1800" dirty="0"/>
              <a:t>L’industria lattiero-casearia nazionale ha realizzato nel 2024 un </a:t>
            </a:r>
            <a:r>
              <a:rPr lang="it-IT" sz="1800" b="1" dirty="0"/>
              <a:t>fatturato di 21,8 miliardi </a:t>
            </a:r>
            <a:r>
              <a:rPr lang="it-IT" sz="1800" dirty="0"/>
              <a:t>di euro, con un incremento del </a:t>
            </a:r>
            <a:r>
              <a:rPr lang="it-IT" sz="1800" b="1" dirty="0"/>
              <a:t>+9,0% </a:t>
            </a:r>
            <a:r>
              <a:rPr lang="it-IT" sz="1800" dirty="0"/>
              <a:t>rispetto all’anno precedente dovuto principalmente alla spinta inflattiva sui prezzi. 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it-IT" sz="1800" dirty="0"/>
              <a:t>Nel 2024 la </a:t>
            </a:r>
            <a:r>
              <a:rPr lang="it-IT" sz="1800" b="1" dirty="0"/>
              <a:t>produzione di formaggi </a:t>
            </a:r>
            <a:r>
              <a:rPr lang="it-IT" sz="1800" dirty="0"/>
              <a:t>è lievemente ripresa (</a:t>
            </a:r>
            <a:r>
              <a:rPr lang="it-IT" sz="1800" b="1" dirty="0"/>
              <a:t>+1,1% </a:t>
            </a:r>
            <a:r>
              <a:rPr lang="it-IT" sz="1800" dirty="0"/>
              <a:t>rispetto al 2023), grazie alla vivacità della domanda estera.</a:t>
            </a: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it-IT" sz="1800" dirty="0"/>
              <a:t>Dal punto di vista territoriale, la produzione industriale è fortemente concentrata nelle regioni settentrionali, ma per quanto riguarda i formaggi si evidenzia anche il ruolo del Mezzogiorno in particolare per il segmento dei freschi. </a:t>
            </a:r>
          </a:p>
          <a:p>
            <a:pPr algn="just"/>
            <a:endParaRPr lang="it-IT" sz="1800" dirty="0"/>
          </a:p>
        </p:txBody>
      </p:sp>
      <p:sp>
        <p:nvSpPr>
          <p:cNvPr id="15" name="Segnaposto contenuto 14">
            <a:extLst>
              <a:ext uri="{FF2B5EF4-FFF2-40B4-BE49-F238E27FC236}">
                <a16:creationId xmlns:a16="http://schemas.microsoft.com/office/drawing/2014/main" id="{F935FB98-D77A-4B20-A527-19B1DD62473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12" name="Tabella 12">
            <a:extLst>
              <a:ext uri="{FF2B5EF4-FFF2-40B4-BE49-F238E27FC236}">
                <a16:creationId xmlns:a16="http://schemas.microsoft.com/office/drawing/2014/main" id="{92B3A186-E70A-431B-AC8F-61CE4FE6DFDA}"/>
              </a:ext>
            </a:extLst>
          </p:cNvPr>
          <p:cNvGraphicFramePr>
            <a:graphicFrameLocks noGrp="1"/>
          </p:cNvGraphicFramePr>
          <p:nvPr>
            <p:ph type="tbl" sz="quarter" idx="23"/>
            <p:extLst>
              <p:ext uri="{D42A27DB-BD31-4B8C-83A1-F6EECF244321}">
                <p14:modId xmlns:p14="http://schemas.microsoft.com/office/powerpoint/2010/main" val="3128192615"/>
              </p:ext>
            </p:extLst>
          </p:nvPr>
        </p:nvGraphicFramePr>
        <p:xfrm>
          <a:off x="5824383" y="1916342"/>
          <a:ext cx="6029634" cy="3798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344">
                  <a:extLst>
                    <a:ext uri="{9D8B030D-6E8A-4147-A177-3AD203B41FA5}">
                      <a16:colId xmlns:a16="http://schemas.microsoft.com/office/drawing/2014/main" val="3741244421"/>
                    </a:ext>
                  </a:extLst>
                </a:gridCol>
                <a:gridCol w="925258">
                  <a:extLst>
                    <a:ext uri="{9D8B030D-6E8A-4147-A177-3AD203B41FA5}">
                      <a16:colId xmlns:a16="http://schemas.microsoft.com/office/drawing/2014/main" val="1601695604"/>
                    </a:ext>
                  </a:extLst>
                </a:gridCol>
                <a:gridCol w="925258">
                  <a:extLst>
                    <a:ext uri="{9D8B030D-6E8A-4147-A177-3AD203B41FA5}">
                      <a16:colId xmlns:a16="http://schemas.microsoft.com/office/drawing/2014/main" val="3558514572"/>
                    </a:ext>
                  </a:extLst>
                </a:gridCol>
                <a:gridCol w="903957">
                  <a:extLst>
                    <a:ext uri="{9D8B030D-6E8A-4147-A177-3AD203B41FA5}">
                      <a16:colId xmlns:a16="http://schemas.microsoft.com/office/drawing/2014/main" val="4292782525"/>
                    </a:ext>
                  </a:extLst>
                </a:gridCol>
                <a:gridCol w="946559">
                  <a:extLst>
                    <a:ext uri="{9D8B030D-6E8A-4147-A177-3AD203B41FA5}">
                      <a16:colId xmlns:a16="http://schemas.microsoft.com/office/drawing/2014/main" val="389429740"/>
                    </a:ext>
                  </a:extLst>
                </a:gridCol>
                <a:gridCol w="925258">
                  <a:extLst>
                    <a:ext uri="{9D8B030D-6E8A-4147-A177-3AD203B41FA5}">
                      <a16:colId xmlns:a16="http://schemas.microsoft.com/office/drawing/2014/main" val="2750503162"/>
                    </a:ext>
                  </a:extLst>
                </a:gridCol>
              </a:tblGrid>
              <a:tr h="6630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 .000 tonnellate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2020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2021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2022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2023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Arial Nova Light" panose="020B0304020202020204" pitchFamily="34" charset="0"/>
                        </a:rPr>
                        <a:t>2024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69441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>
                          <a:effectLst/>
                          <a:latin typeface="Arial Nova Light" panose="020B0304020202020204" pitchFamily="34" charset="0"/>
                        </a:rPr>
                        <a:t>Latte alimentare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2.449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2.488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2.487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2.468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2.474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32575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>
                          <a:effectLst/>
                          <a:latin typeface="Arial Nova Light" panose="020B0304020202020204" pitchFamily="34" charset="0"/>
                        </a:rPr>
                        <a:t>Burro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5159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>
                          <a:effectLst/>
                          <a:latin typeface="Arial Nova Light" panose="020B0304020202020204" pitchFamily="34" charset="0"/>
                        </a:rPr>
                        <a:t>Yogurt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279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274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266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36296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>
                          <a:effectLst/>
                          <a:latin typeface="Arial Nova Light" panose="020B0304020202020204" pitchFamily="34" charset="0"/>
                        </a:rPr>
                        <a:t>Formaggi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1.345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1.374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1.359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1.344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1.359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4872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i="0" u="none" strike="noStrike" dirty="0">
                          <a:effectLst/>
                          <a:latin typeface="Arial Nova Light" panose="020B0304020202020204" pitchFamily="34" charset="0"/>
                        </a:rPr>
                        <a:t> - duri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488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493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502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499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472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3745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i="0" u="none" strike="noStrike" dirty="0">
                          <a:effectLst/>
                          <a:latin typeface="Arial Nova Light" panose="020B0304020202020204" pitchFamily="34" charset="0"/>
                        </a:rPr>
                        <a:t> - semiduri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97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40757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i="0" u="none" strike="noStrike" dirty="0">
                          <a:effectLst/>
                          <a:latin typeface="Arial Nova Light" panose="020B0304020202020204" pitchFamily="34" charset="0"/>
                        </a:rPr>
                        <a:t> - molli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188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215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43287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i="0" u="none" strike="noStrike">
                          <a:effectLst/>
                          <a:latin typeface="Arial Nova Light" panose="020B0304020202020204" pitchFamily="34" charset="0"/>
                        </a:rPr>
                        <a:t> - freschi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573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583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572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558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572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30608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BE2D8D2D-92D2-439C-A74C-70EB44F3136E}"/>
              </a:ext>
            </a:extLst>
          </p:cNvPr>
          <p:cNvSpPr/>
          <p:nvPr/>
        </p:nvSpPr>
        <p:spPr>
          <a:xfrm>
            <a:off x="4114800" y="6453506"/>
            <a:ext cx="39624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8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5D754D3-514F-4519-B92A-5D830822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FORMAGGI DOP IGP STG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FE05EC-4EF6-4E9B-B13C-B589ECC935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9277" y="1676400"/>
            <a:ext cx="5984431" cy="4468959"/>
          </a:xfrm>
        </p:spPr>
        <p:txBody>
          <a:bodyPr/>
          <a:lstStyle/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dirty="0"/>
              <a:t>Poco meno della metà del latte nazionale è destinato alla produzione di formaggi DOP-IGP.</a:t>
            </a:r>
          </a:p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dirty="0"/>
              <a:t>In Italia esistono </a:t>
            </a:r>
            <a:r>
              <a:rPr lang="it-IT" sz="1500" b="1" dirty="0"/>
              <a:t>57 Indicazioni Geografiche </a:t>
            </a:r>
            <a:r>
              <a:rPr lang="it-IT" sz="1500" dirty="0"/>
              <a:t>per prodotti a base di latte vaccino, ovicaprino, bufalino e misti (53 DOP, 3 IGP, 1 STG).</a:t>
            </a:r>
          </a:p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b="1" dirty="0"/>
              <a:t>Il comparto dei formaggi DOP IGP è il più rilevante in termini economici fra i prodotti a IG nazionali (escluso vino</a:t>
            </a:r>
            <a:r>
              <a:rPr lang="it-IT" sz="1500" dirty="0"/>
              <a:t>), con 5.53 miliardi di euro alla produzione e 9,35 miliardi al consumo, a fronte di una produzione complessiva stabile pari a 591mila tonnellate.</a:t>
            </a:r>
          </a:p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dirty="0"/>
              <a:t>A livello territoriale in Lombardia e in Emilia Romagna si concentrano quasi i due terzi del valore totale dei formaggi IG.</a:t>
            </a:r>
          </a:p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dirty="0"/>
              <a:t>L’export ha superato i 2,7 miliardi di euro, con una quota superiore al 58% del totale dei prodotti IG esportati.</a:t>
            </a:r>
          </a:p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500" b="1" dirty="0"/>
              <a:t>Parmigiano Reggiano DOP e Grana Padano DOP sono in assoluto il primo e secondo cibo DOP </a:t>
            </a:r>
            <a:r>
              <a:rPr lang="it-IT" sz="1500" dirty="0"/>
              <a:t>per valore della produzione in Italia,  rispettivamente 1,9  e 1,6 miliardi di euro. 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D75987F-B5BC-4F20-8BA7-F59A5F20375D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Valore delle produzioni certificate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F3C822F-1C80-4EAB-A850-A1431A273788}"/>
              </a:ext>
            </a:extLst>
          </p:cNvPr>
          <p:cNvSpPr/>
          <p:nvPr/>
        </p:nvSpPr>
        <p:spPr>
          <a:xfrm>
            <a:off x="4191000" y="6467924"/>
            <a:ext cx="38100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Ismea-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Qualivita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(2024)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07E015A-3516-4EBB-B92C-0EE858408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1" y="1539363"/>
            <a:ext cx="2715699" cy="1025429"/>
          </a:xfrm>
          <a:prstGeom prst="rect">
            <a:avLst/>
          </a:prstGeom>
        </p:spPr>
      </p:pic>
      <p:pic>
        <p:nvPicPr>
          <p:cNvPr id="1026" name="Picture 2" descr="Come nasce il Grana Padano: origine, valori nutrizionali e ricette - RomaIT">
            <a:extLst>
              <a:ext uri="{FF2B5EF4-FFF2-40B4-BE49-F238E27FC236}">
                <a16:creationId xmlns:a16="http://schemas.microsoft.com/office/drawing/2014/main" id="{9A1A7010-AB91-EEBA-23AA-5643BD21C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62" y="474757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61BD18-9691-BA55-46B8-D4844511F777}"/>
              </a:ext>
            </a:extLst>
          </p:cNvPr>
          <p:cNvSpPr txBox="1"/>
          <p:nvPr/>
        </p:nvSpPr>
        <p:spPr>
          <a:xfrm>
            <a:off x="7453550" y="2651548"/>
            <a:ext cx="208949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591.062</a:t>
            </a:r>
            <a:r>
              <a:rPr lang="it-IT" dirty="0">
                <a:latin typeface="Arial Nova" panose="020B0504020202020204" pitchFamily="34" charset="0"/>
              </a:rPr>
              <a:t> </a:t>
            </a:r>
            <a:r>
              <a:rPr lang="it-IT" sz="1200" dirty="0">
                <a:latin typeface="Arial Nova" panose="020B0504020202020204" pitchFamily="34" charset="0"/>
              </a:rPr>
              <a:t> ton  (+2,2%)</a:t>
            </a:r>
            <a:r>
              <a:rPr lang="it-IT" dirty="0">
                <a:latin typeface="Arial Nova" panose="020B0504020202020204" pitchFamily="34" charset="0"/>
              </a:rPr>
              <a:t> </a:t>
            </a:r>
          </a:p>
          <a:p>
            <a:r>
              <a:rPr lang="it-IT" sz="1050" cap="small" dirty="0">
                <a:latin typeface="Arial Nova" panose="020B0504020202020204" pitchFamily="34" charset="0"/>
              </a:rPr>
              <a:t>Produzione certificata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84839C-3D92-80A2-69B7-1E9800C7CDF8}"/>
              </a:ext>
            </a:extLst>
          </p:cNvPr>
          <p:cNvSpPr txBox="1"/>
          <p:nvPr/>
        </p:nvSpPr>
        <p:spPr>
          <a:xfrm>
            <a:off x="9653587" y="2651548"/>
            <a:ext cx="19288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5.527</a:t>
            </a:r>
            <a:r>
              <a:rPr lang="it-IT" dirty="0">
                <a:latin typeface="Arial Nova" panose="020B0504020202020204" pitchFamily="34" charset="0"/>
              </a:rPr>
              <a:t> </a:t>
            </a:r>
            <a:r>
              <a:rPr lang="it-IT" sz="1200" dirty="0">
                <a:latin typeface="Arial Nova" panose="020B0504020202020204" pitchFamily="34" charset="0"/>
              </a:rPr>
              <a:t>mln € (+5,3%)</a:t>
            </a:r>
            <a:r>
              <a:rPr lang="it-IT" dirty="0">
                <a:latin typeface="Arial Nova" panose="020B0504020202020204" pitchFamily="34" charset="0"/>
              </a:rPr>
              <a:t> </a:t>
            </a:r>
          </a:p>
          <a:p>
            <a:r>
              <a:rPr lang="it-IT" sz="1050" cap="small" dirty="0">
                <a:latin typeface="Arial Nova" panose="020B0504020202020204" pitchFamily="34" charset="0"/>
              </a:rPr>
              <a:t>valore alla produzione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891010-615F-96A1-7EBC-FB4AAA5E962B}"/>
              </a:ext>
            </a:extLst>
          </p:cNvPr>
          <p:cNvSpPr txBox="1"/>
          <p:nvPr/>
        </p:nvSpPr>
        <p:spPr>
          <a:xfrm>
            <a:off x="7453550" y="3476908"/>
            <a:ext cx="19288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9.346</a:t>
            </a:r>
            <a:r>
              <a:rPr lang="it-IT" dirty="0">
                <a:latin typeface="Arial Nova" panose="020B0504020202020204" pitchFamily="34" charset="0"/>
              </a:rPr>
              <a:t> </a:t>
            </a:r>
            <a:r>
              <a:rPr lang="it-IT" sz="1200" dirty="0">
                <a:latin typeface="Arial Nova" panose="020B0504020202020204" pitchFamily="34" charset="0"/>
              </a:rPr>
              <a:t>mln € (+8,0%)</a:t>
            </a:r>
            <a:r>
              <a:rPr lang="it-IT" dirty="0">
                <a:latin typeface="Arial Nova" panose="020B0504020202020204" pitchFamily="34" charset="0"/>
              </a:rPr>
              <a:t> </a:t>
            </a:r>
          </a:p>
          <a:p>
            <a:r>
              <a:rPr lang="it-IT" sz="1050" cap="small" dirty="0">
                <a:latin typeface="Arial Nova" panose="020B0504020202020204" pitchFamily="34" charset="0"/>
              </a:rPr>
              <a:t>valore alla consumo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9C23D0-8A06-E4F9-3ABF-56BA911C7B7C}"/>
              </a:ext>
            </a:extLst>
          </p:cNvPr>
          <p:cNvSpPr txBox="1"/>
          <p:nvPr/>
        </p:nvSpPr>
        <p:spPr>
          <a:xfrm>
            <a:off x="9653586" y="3476908"/>
            <a:ext cx="19288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Nova" panose="020B0504020202020204" pitchFamily="34" charset="0"/>
              </a:rPr>
              <a:t>2.746</a:t>
            </a:r>
            <a:r>
              <a:rPr lang="it-IT" dirty="0">
                <a:latin typeface="Arial Nova" panose="020B0504020202020204" pitchFamily="34" charset="0"/>
              </a:rPr>
              <a:t> </a:t>
            </a:r>
            <a:r>
              <a:rPr lang="it-IT" sz="1200" dirty="0">
                <a:latin typeface="Arial Nova" panose="020B0504020202020204" pitchFamily="34" charset="0"/>
              </a:rPr>
              <a:t>mln € (+3,7%)</a:t>
            </a:r>
            <a:r>
              <a:rPr lang="it-IT" dirty="0">
                <a:latin typeface="Arial Nova" panose="020B0504020202020204" pitchFamily="34" charset="0"/>
              </a:rPr>
              <a:t> </a:t>
            </a:r>
          </a:p>
          <a:p>
            <a:r>
              <a:rPr lang="it-IT" sz="1050" cap="small" dirty="0">
                <a:latin typeface="Arial Nova" panose="020B0504020202020204" pitchFamily="34" charset="0"/>
              </a:rPr>
              <a:t>valore all’export</a:t>
            </a:r>
          </a:p>
        </p:txBody>
      </p:sp>
    </p:spTree>
    <p:extLst>
      <p:ext uri="{BB962C8B-B14F-4D97-AF65-F5344CB8AC3E}">
        <p14:creationId xmlns:p14="http://schemas.microsoft.com/office/powerpoint/2010/main" val="404771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52" y="159875"/>
            <a:ext cx="10971722" cy="659155"/>
          </a:xfrm>
        </p:spPr>
        <p:txBody>
          <a:bodyPr/>
          <a:lstStyle/>
          <a:p>
            <a:r>
              <a:rPr lang="it-IT" dirty="0"/>
              <a:t>IL MERCATO NAZIONALE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871699"/>
            <a:ext cx="10971212" cy="276999"/>
          </a:xfrm>
        </p:spPr>
        <p:txBody>
          <a:bodyPr/>
          <a:lstStyle/>
          <a:p>
            <a:r>
              <a:rPr lang="it-IT" dirty="0"/>
              <a:t>Prezzi all’ingrosso dei principali prodotti lattiero caseari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E585F8-51DD-4899-9EF2-DEF1665B3794}"/>
              </a:ext>
            </a:extLst>
          </p:cNvPr>
          <p:cNvSpPr txBox="1"/>
          <p:nvPr/>
        </p:nvSpPr>
        <p:spPr>
          <a:xfrm>
            <a:off x="6388102" y="1228638"/>
            <a:ext cx="541020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Il mercato nazionale ha evidenziando nel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2024</a:t>
            </a: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una forte spinta al rialzo con i prezzi dei principali prodotti guida che hanno raggiunto livelli record, : in media 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+8,7% </a:t>
            </a: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per il 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Grana Padano </a:t>
            </a: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e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+7,0% </a:t>
            </a: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per il 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Parmigiano Reggiano;  </a:t>
            </a: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quasi raddoppiati i listini di 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burro </a:t>
            </a:r>
            <a:r>
              <a:rPr lang="it-IT" b="1" dirty="0" err="1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zangolato</a:t>
            </a:r>
            <a:r>
              <a:rPr lang="it-IT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 (+86%).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Nei primi sei mesi del 2025 si evidenzia un’ulteriore crescita dei listini, ancora grazie alla vivacità della domanda estera.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71D9107-BCF9-42B2-D504-03B710D94802}"/>
              </a:ext>
            </a:extLst>
          </p:cNvPr>
          <p:cNvSpPr/>
          <p:nvPr/>
        </p:nvSpPr>
        <p:spPr>
          <a:xfrm>
            <a:off x="4191000" y="6503052"/>
            <a:ext cx="416102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0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endParaRPr lang="en-US" sz="10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2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229720"/>
              </p:ext>
            </p:extLst>
          </p:nvPr>
        </p:nvGraphicFramePr>
        <p:xfrm>
          <a:off x="741536" y="1228638"/>
          <a:ext cx="5836920" cy="267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2B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476265"/>
              </p:ext>
            </p:extLst>
          </p:nvPr>
        </p:nvGraphicFramePr>
        <p:xfrm>
          <a:off x="855834" y="3824789"/>
          <a:ext cx="5562600" cy="281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2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969825"/>
              </p:ext>
            </p:extLst>
          </p:nvPr>
        </p:nvGraphicFramePr>
        <p:xfrm>
          <a:off x="6325394" y="4069225"/>
          <a:ext cx="559879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235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C89028C-8D7B-4BB4-B21C-BF331425BD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it-IT"/>
              <a:t>SCHEDA DI SETTORE</a:t>
            </a:r>
          </a:p>
          <a:p>
            <a:pPr algn="l"/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87FE94-1B37-4A72-8E77-1AC278286F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EC72E5-FAAE-4F97-8B8F-A546FEEB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425863"/>
            <a:ext cx="6422292" cy="659155"/>
          </a:xfrm>
        </p:spPr>
        <p:txBody>
          <a:bodyPr/>
          <a:lstStyle/>
          <a:p>
            <a:r>
              <a:rPr lang="it-IT" dirty="0"/>
              <a:t>La domanda domestica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6A2BF7-EBF4-46E2-9DF3-17BB064FFE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BB8997A-0FF8-46F9-834C-67E20FA026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4</a:t>
            </a:r>
          </a:p>
        </p:txBody>
      </p:sp>
      <p:pic>
        <p:nvPicPr>
          <p:cNvPr id="7" name="Segnaposto immagine 25">
            <a:extLst>
              <a:ext uri="{FF2B5EF4-FFF2-40B4-BE49-F238E27FC236}">
                <a16:creationId xmlns:a16="http://schemas.microsoft.com/office/drawing/2014/main" id="{1E6F2094-B465-4BE9-A0FB-0F8460FF3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080" r="29080"/>
          <a:stretch/>
        </p:blipFill>
        <p:spPr>
          <a:xfrm>
            <a:off x="-36250" y="0"/>
            <a:ext cx="5465400" cy="6858000"/>
          </a:xfrm>
          <a:custGeom>
            <a:avLst/>
            <a:gdLst>
              <a:gd name="connsiteX0" fmla="*/ 0 w 5465400"/>
              <a:gd name="connsiteY0" fmla="*/ 0 h 6858000"/>
              <a:gd name="connsiteX1" fmla="*/ 5105400 w 5465400"/>
              <a:gd name="connsiteY1" fmla="*/ 0 h 6858000"/>
              <a:gd name="connsiteX2" fmla="*/ 5105400 w 5465400"/>
              <a:gd name="connsiteY2" fmla="*/ 2016124 h 6858000"/>
              <a:gd name="connsiteX3" fmla="*/ 5465400 w 5465400"/>
              <a:gd name="connsiteY3" fmla="*/ 2520124 h 6858000"/>
              <a:gd name="connsiteX4" fmla="*/ 5105400 w 5465400"/>
              <a:gd name="connsiteY4" fmla="*/ 3024124 h 6858000"/>
              <a:gd name="connsiteX5" fmla="*/ 5105400 w 5465400"/>
              <a:gd name="connsiteY5" fmla="*/ 6858000 h 6858000"/>
              <a:gd name="connsiteX6" fmla="*/ 0 w 54654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400" h="6858000">
                <a:moveTo>
                  <a:pt x="0" y="0"/>
                </a:moveTo>
                <a:lnTo>
                  <a:pt x="5105400" y="0"/>
                </a:lnTo>
                <a:lnTo>
                  <a:pt x="5105400" y="2016124"/>
                </a:lnTo>
                <a:lnTo>
                  <a:pt x="5465400" y="2520124"/>
                </a:lnTo>
                <a:lnTo>
                  <a:pt x="5105400" y="3024124"/>
                </a:lnTo>
                <a:lnTo>
                  <a:pt x="51054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ADB18A4-F5F4-4F86-B4C6-96EC0BCE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115" r="20115"/>
          <a:stretch/>
        </p:blipFill>
        <p:spPr>
          <a:xfrm>
            <a:off x="0" y="0"/>
            <a:ext cx="54654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B7A148-2BBF-4284-8318-D696FA1EAE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</p:spPr>
        <p:txBody>
          <a:bodyPr/>
          <a:lstStyle/>
          <a:p>
            <a:pPr algn="l"/>
            <a:r>
              <a:rPr lang="it-IT" dirty="0"/>
              <a:t>SCHEDA  DI SETTORE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ECFFA-681A-4AA4-8E3E-5BCCDE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102698"/>
            <a:ext cx="6422292" cy="1305486"/>
          </a:xfrm>
        </p:spPr>
        <p:txBody>
          <a:bodyPr/>
          <a:lstStyle/>
          <a:p>
            <a:r>
              <a:rPr lang="it-IT" dirty="0"/>
              <a:t>Le principali caratteristiche della filiera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388C5-A221-437E-B8A9-3467C8DF4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56BC5F-748D-4AEF-8AAD-CD008A100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9218C0-C762-4E1C-8D11-B422D9E0E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3587"/>
            <a:ext cx="982370" cy="60783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FACFEE9-FE05-472A-A40C-22C93877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6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40671-1CA9-A924-E2A4-A8169948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202450"/>
            <a:ext cx="10971722" cy="659155"/>
          </a:xfrm>
        </p:spPr>
        <p:txBody>
          <a:bodyPr/>
          <a:lstStyle/>
          <a:p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 CARRELLO DELLA SPESA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CF600D-71D9-84B9-9E44-6618EC0C3C0A}"/>
              </a:ext>
            </a:extLst>
          </p:cNvPr>
          <p:cNvSpPr txBox="1"/>
          <p:nvPr/>
        </p:nvSpPr>
        <p:spPr>
          <a:xfrm>
            <a:off x="3809999" y="6562468"/>
            <a:ext cx="4572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100" dirty="0">
                <a:latin typeface="Arial Nova Light" panose="020B0304020202020204" pitchFamily="34" charset="0"/>
              </a:rPr>
              <a:t>Fonte: elaborazioni Ismea su dati </a:t>
            </a:r>
            <a:r>
              <a:rPr lang="it-IT" sz="1100" dirty="0" err="1">
                <a:latin typeface="Arial Nova Light" panose="020B0304020202020204" pitchFamily="34" charset="0"/>
              </a:rPr>
              <a:t>NielsenIQ</a:t>
            </a:r>
            <a:r>
              <a:rPr lang="it-IT" sz="1100" dirty="0">
                <a:latin typeface="Arial Nova Light" panose="020B0304020202020204" pitchFamily="34" charset="0"/>
              </a:rPr>
              <a:t> Panel Consumer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1FBA73-485E-DBA3-2FE2-DDB61B8CAF50}"/>
              </a:ext>
            </a:extLst>
          </p:cNvPr>
          <p:cNvSpPr txBox="1"/>
          <p:nvPr/>
        </p:nvSpPr>
        <p:spPr>
          <a:xfrm>
            <a:off x="5640797" y="2488854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1800" b="1" dirty="0"/>
              <a:t>Dinamica dei consumi domestici </a:t>
            </a:r>
            <a:r>
              <a:rPr lang="it-IT" dirty="0"/>
              <a:t>(var.% su base annua)</a:t>
            </a:r>
            <a:r>
              <a:rPr lang="it-IT" sz="18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F774862-ED94-A214-CC6D-B28477D99A3D}"/>
              </a:ext>
            </a:extLst>
          </p:cNvPr>
          <p:cNvSpPr txBox="1"/>
          <p:nvPr/>
        </p:nvSpPr>
        <p:spPr>
          <a:xfrm>
            <a:off x="139086" y="2071105"/>
            <a:ext cx="610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1800" b="1" dirty="0"/>
              <a:t>Composizione della spesa</a:t>
            </a:r>
          </a:p>
          <a:p>
            <a:pPr algn="ctr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dirty="0"/>
              <a:t>(2024)</a:t>
            </a:r>
            <a:r>
              <a:rPr lang="it-IT" sz="1800" dirty="0"/>
              <a:t> 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C397771-B353-0AD4-29DC-CE82C943F5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21729" y="926861"/>
            <a:ext cx="10971212" cy="27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LATTE E DERIVATI</a:t>
            </a:r>
          </a:p>
        </p:txBody>
      </p:sp>
      <p:pic>
        <p:nvPicPr>
          <p:cNvPr id="13" name="Picture 2" descr="🛒 Carrello Emoji">
            <a:extLst>
              <a:ext uri="{FF2B5EF4-FFF2-40B4-BE49-F238E27FC236}">
                <a16:creationId xmlns:a16="http://schemas.microsoft.com/office/drawing/2014/main" id="{8AB67B31-587B-0448-059C-0478DC47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9" y="1195310"/>
            <a:ext cx="1112212" cy="124647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</p:pic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8D5B88BA-8869-C853-9180-38CF682194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7793" y="1297744"/>
            <a:ext cx="2889007" cy="551246"/>
          </a:xfr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it-IT" sz="2400" b="1" dirty="0">
                <a:solidFill>
                  <a:srgbClr val="0070C0"/>
                </a:solidFill>
                <a:latin typeface="Arial Nova Cond Light" panose="020B0306020202020204" pitchFamily="34" charset="0"/>
              </a:rPr>
              <a:t> Spesa alimentare:  +0,9%</a:t>
            </a:r>
            <a:endParaRPr lang="it-IT" sz="2400" dirty="0">
              <a:solidFill>
                <a:srgbClr val="0070C0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1028" name="Picture 4" descr="Vettoriale stockIcona Vettoriale Euro Denaro Simboleggia Moneta Euro Valuta  Euro Stile di ©raelprostudio #379298192">
            <a:extLst>
              <a:ext uri="{FF2B5EF4-FFF2-40B4-BE49-F238E27FC236}">
                <a16:creationId xmlns:a16="http://schemas.microsoft.com/office/drawing/2014/main" id="{207E5835-C963-AA0B-7399-294A32CC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90" y="4158220"/>
            <a:ext cx="1240909" cy="12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E9BDADF-C962-DD9E-3D20-EE01D6A564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832781"/>
              </p:ext>
            </p:extLst>
          </p:nvPr>
        </p:nvGraphicFramePr>
        <p:xfrm>
          <a:off x="5302148" y="2730823"/>
          <a:ext cx="6585052" cy="369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39C212-2668-45F2-7EF1-E3022516E9F5}"/>
              </a:ext>
            </a:extLst>
          </p:cNvPr>
          <p:cNvSpPr txBox="1"/>
          <p:nvPr/>
        </p:nvSpPr>
        <p:spPr>
          <a:xfrm>
            <a:off x="5181600" y="1203860"/>
            <a:ext cx="6511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Nel 2024 la </a:t>
            </a:r>
            <a:r>
              <a:rPr lang="it-IT" sz="18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spesa</a:t>
            </a:r>
            <a:r>
              <a:rPr lang="it-IT" sz="18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per il comparto dei prodotti </a:t>
            </a:r>
            <a:r>
              <a:rPr lang="it-IT" sz="18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lattiero-caseari </a:t>
            </a:r>
            <a:r>
              <a:rPr lang="it-IT" sz="18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è rimasta </a:t>
            </a:r>
            <a:r>
              <a:rPr lang="it-IT" sz="18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sostanzialmente invariata </a:t>
            </a:r>
            <a:r>
              <a:rPr lang="it-IT" sz="18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rispetto all’anno precedente, con prezzi medi in ridimensionamento per tutti i segmenti merceologici e volumi in lieve contrazione</a:t>
            </a:r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2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869379"/>
              </p:ext>
            </p:extLst>
          </p:nvPr>
        </p:nvGraphicFramePr>
        <p:xfrm>
          <a:off x="903544" y="2733271"/>
          <a:ext cx="45720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749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CONSUMI DOMESTICI DI LATTE E DERIVATI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Dinamiche recenti per segmenti merceologici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CF8B26-587D-4745-9064-D4F6FB232E9F}"/>
              </a:ext>
            </a:extLst>
          </p:cNvPr>
          <p:cNvSpPr txBox="1"/>
          <p:nvPr/>
        </p:nvSpPr>
        <p:spPr>
          <a:xfrm>
            <a:off x="3175118" y="6553091"/>
            <a:ext cx="4819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Arial Nova Light" panose="020B0304020202020204" pitchFamily="34" charset="0"/>
              </a:rPr>
              <a:t>Fonte: elaborazioni Ismea su dati </a:t>
            </a:r>
            <a:r>
              <a:rPr lang="it-IT" sz="1100" dirty="0" err="1">
                <a:latin typeface="Arial Nova Light" panose="020B0304020202020204" pitchFamily="34" charset="0"/>
              </a:rPr>
              <a:t>NielsenIQ</a:t>
            </a:r>
            <a:r>
              <a:rPr lang="it-IT" sz="1100" dirty="0">
                <a:latin typeface="Arial Nova Light" panose="020B0304020202020204" pitchFamily="34" charset="0"/>
              </a:rPr>
              <a:t> Panel Consumer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6FDAFB8-00F6-4B20-9EFE-EE9C4F568537}"/>
              </a:ext>
            </a:extLst>
          </p:cNvPr>
          <p:cNvSpPr txBox="1"/>
          <p:nvPr/>
        </p:nvSpPr>
        <p:spPr>
          <a:xfrm>
            <a:off x="7696200" y="1632959"/>
            <a:ext cx="411971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8" indent="-10953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Nel 2024 nei carrelli degli italiani sono aumentati i volumi di </a:t>
            </a:r>
            <a:r>
              <a:rPr lang="it-IT" sz="16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formaggi</a:t>
            </a: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, soprattutto quelli industriali (+3,6%), i freschi (+1,7%) e i molli (+0,8%). </a:t>
            </a:r>
          </a:p>
          <a:p>
            <a:pPr marL="109538" indent="-10953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Le maggiori perdite in volume all’interno del comparto, si rilevano per il </a:t>
            </a:r>
            <a:r>
              <a:rPr lang="it-IT" sz="16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latte</a:t>
            </a: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, soprattutto fresco (-7% i volumi; in flessione, seppur meno marcata, anche gli acquisti di latte a lunga conservazione (-1,2% in volume). La colazione degli italiani vede in parte sostituire questo prodotto con lo </a:t>
            </a:r>
            <a:r>
              <a:rPr lang="it-IT" sz="1600" b="1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yogurt</a:t>
            </a: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 (+4,4% in volume).</a:t>
            </a:r>
          </a:p>
          <a:p>
            <a:pPr marL="109538" indent="-109538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4C4D4F"/>
                </a:solidFill>
                <a:latin typeface="Arial Nova Light" panose="020B0304020202020204" pitchFamily="34" charset="0"/>
                <a:cs typeface="Arial"/>
              </a:rPr>
              <a:t>Nei primi sette mesi del 2025, la spesa del comparto risulta in aumento (+6,6% rispetto allo stesso periodo dell’anno precedente), in corrispondenza di una spinta sui prezzi, soprattutto per il comparto dei formaggi.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914E0B8-4BFB-C748-FB08-E3E5FD66EDF6}"/>
              </a:ext>
            </a:extLst>
          </p:cNvPr>
          <p:cNvSpPr/>
          <p:nvPr/>
        </p:nvSpPr>
        <p:spPr>
          <a:xfrm>
            <a:off x="785310" y="2173147"/>
            <a:ext cx="2794710" cy="476975"/>
          </a:xfrm>
          <a:prstGeom prst="ellipse">
            <a:avLst/>
          </a:prstGeom>
          <a:noFill/>
          <a:ln>
            <a:solidFill>
              <a:srgbClr val="BB4C0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1172FA4-BC5B-43F8-9E44-E4AEB59F0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232783"/>
              </p:ext>
            </p:extLst>
          </p:nvPr>
        </p:nvGraphicFramePr>
        <p:xfrm>
          <a:off x="792480" y="1794509"/>
          <a:ext cx="3177540" cy="469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BF5F6DC0-5993-4B8F-A469-1A2877CE7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285243"/>
              </p:ext>
            </p:extLst>
          </p:nvPr>
        </p:nvGraphicFramePr>
        <p:xfrm>
          <a:off x="3185428" y="1752600"/>
          <a:ext cx="2804160" cy="480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429E9863-C860-4EC5-8101-E994635D1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830587"/>
              </p:ext>
            </p:extLst>
          </p:nvPr>
        </p:nvGraphicFramePr>
        <p:xfrm>
          <a:off x="5470987" y="1685067"/>
          <a:ext cx="2455470" cy="486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184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ADB18A4-F5F4-4F86-B4C6-96EC0BCE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62" r="35062"/>
          <a:stretch/>
        </p:blipFill>
        <p:spPr>
          <a:xfrm>
            <a:off x="0" y="0"/>
            <a:ext cx="54654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B7A148-2BBF-4284-8318-D696FA1EAE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</p:spPr>
        <p:txBody>
          <a:bodyPr/>
          <a:lstStyle/>
          <a:p>
            <a:pPr algn="l"/>
            <a:r>
              <a:rPr lang="it-IT" dirty="0"/>
              <a:t>SCHEDA  DI SETTORE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ECFFA-681A-4AA4-8E3E-5BCCDE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425863"/>
            <a:ext cx="6422292" cy="659155"/>
          </a:xfrm>
        </p:spPr>
        <p:txBody>
          <a:bodyPr/>
          <a:lstStyle/>
          <a:p>
            <a:r>
              <a:rPr lang="it-IT" dirty="0"/>
              <a:t>Gli scambi commerciali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388C5-A221-437E-B8A9-3467C8DF4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56BC5F-748D-4AEF-8AAD-CD008A100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9218C0-C762-4E1C-8D11-B422D9E0E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3587"/>
            <a:ext cx="982370" cy="60783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FACFEE9-FE05-472A-A40C-22C93877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89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52AE9B-DC96-4B8F-AD6E-CF98447E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2" y="257783"/>
            <a:ext cx="10971722" cy="659155"/>
          </a:xfrm>
        </p:spPr>
        <p:txBody>
          <a:bodyPr/>
          <a:lstStyle/>
          <a:p>
            <a:r>
              <a:rPr lang="it-IT" dirty="0"/>
              <a:t>BILANCIA COMMERCIALE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BA2863-B2FE-4E85-BD52-7904362D4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9630" y="1363561"/>
            <a:ext cx="10971212" cy="1147698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Nel 2024, per il quinto anno consecutivo, il </a:t>
            </a:r>
            <a:r>
              <a:rPr lang="it-IT" sz="1600" b="1" dirty="0"/>
              <a:t>saldo</a:t>
            </a:r>
            <a:r>
              <a:rPr lang="it-IT" sz="1600" dirty="0"/>
              <a:t> della bilancia del settore lattiero caseario è </a:t>
            </a:r>
            <a:r>
              <a:rPr lang="it-IT" sz="1600" b="1" dirty="0"/>
              <a:t>attivo</a:t>
            </a:r>
            <a:r>
              <a:rPr lang="it-IT" sz="1600" dirty="0"/>
              <a:t> (592 milioni di euro). A trainare gli scambi è stato soprattutto il fatturato registrato sui mercati esteri dal segmento dei formaggi, pari al doppio degli esborsi sostenuti per l’approvvigionamento.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</a:rPr>
              <a:t>Nei primi cinque mesi del 2025 l’attivo della bilancia commerciale settoriale è pari a quasi 400 milioni di euro</a:t>
            </a:r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278FB6-A4B9-488F-8A2E-E314DAD0B1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7337" y="1063117"/>
            <a:ext cx="10971212" cy="276999"/>
          </a:xfrm>
        </p:spPr>
        <p:txBody>
          <a:bodyPr/>
          <a:lstStyle/>
          <a:p>
            <a:r>
              <a:rPr lang="it-IT" dirty="0"/>
              <a:t>Latte e derivati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436B4B9-460D-4808-8072-5DFF014121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18706" y="2511259"/>
            <a:ext cx="5562600" cy="492443"/>
          </a:xfrm>
        </p:spPr>
        <p:txBody>
          <a:bodyPr/>
          <a:lstStyle/>
          <a:p>
            <a:pPr algn="ctr"/>
            <a:r>
              <a:rPr lang="it-IT" sz="1800" dirty="0"/>
              <a:t>Bilancia commerciale </a:t>
            </a:r>
          </a:p>
          <a:p>
            <a:pPr algn="ctr"/>
            <a:r>
              <a:rPr lang="it-IT" sz="1400" b="0" dirty="0"/>
              <a:t>(milioni di euro)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069C9F2-62E5-4633-9B82-53D42ACBA00D}"/>
              </a:ext>
            </a:extLst>
          </p:cNvPr>
          <p:cNvSpPr/>
          <p:nvPr/>
        </p:nvSpPr>
        <p:spPr>
          <a:xfrm>
            <a:off x="4284036" y="6540725"/>
            <a:ext cx="39624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3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825699"/>
              </p:ext>
            </p:extLst>
          </p:nvPr>
        </p:nvGraphicFramePr>
        <p:xfrm>
          <a:off x="914400" y="2561618"/>
          <a:ext cx="10971212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72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8124"/>
            <a:ext cx="10971722" cy="659155"/>
          </a:xfrm>
        </p:spPr>
        <p:txBody>
          <a:bodyPr/>
          <a:lstStyle/>
          <a:p>
            <a:r>
              <a:rPr lang="it-IT" dirty="0"/>
              <a:t>EXPORT DI FORMAGGI E LATTICINI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0298" y="1067388"/>
            <a:ext cx="10971212" cy="276999"/>
          </a:xfrm>
        </p:spPr>
        <p:txBody>
          <a:bodyPr/>
          <a:lstStyle/>
          <a:p>
            <a:r>
              <a:rPr lang="it-IT" dirty="0"/>
              <a:t>Dinamiche in volume e valore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F3C7A7-4902-47D4-A876-9DD9F41600E5}"/>
              </a:ext>
            </a:extLst>
          </p:cNvPr>
          <p:cNvSpPr txBox="1"/>
          <p:nvPr/>
        </p:nvSpPr>
        <p:spPr>
          <a:xfrm>
            <a:off x="648749" y="1416611"/>
            <a:ext cx="110860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Storico sorpasso dell’Italia che nel 2024 diviene il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2° esportatore mondiale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di formaggi e latticini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dietro Germania e avanti a Paesi Bassi e Francia, realizzando un valore record di oltre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5,4 miliardi di euro.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Nel 2024 l’export di formaggi e latticini è cresciuto del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+9,2% in valore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a fronte di spedizioni in volume che hanno sfiorato le 660 mila tonnellate in aumento del +10,7% rispetto al 2023.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L’apertura dell’Italia verso i mercato esteri è progressivamente aumentata con la propensione all’export passata in dieci anni dal 30% circa al 48%. 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 Nova Light" panose="020B0304020202020204" pitchFamily="34" charset="0"/>
              </a:rPr>
              <a:t>Nei primi cinque mesi del 2025 le esportazioni sono ulteriormente cresciute del 4,8% in volume e del 15,5% in valore rispetto allo stesso periodo dell’anno precedente.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CBF5F2-75E6-4216-A7A8-222578BFD25D}"/>
              </a:ext>
            </a:extLst>
          </p:cNvPr>
          <p:cNvSpPr/>
          <p:nvPr/>
        </p:nvSpPr>
        <p:spPr>
          <a:xfrm>
            <a:off x="4038601" y="6461631"/>
            <a:ext cx="38862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3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051465"/>
              </p:ext>
            </p:extLst>
          </p:nvPr>
        </p:nvGraphicFramePr>
        <p:xfrm>
          <a:off x="767080" y="3545349"/>
          <a:ext cx="5755004" cy="29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3400-00002DD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305813"/>
              </p:ext>
            </p:extLst>
          </p:nvPr>
        </p:nvGraphicFramePr>
        <p:xfrm>
          <a:off x="6522084" y="3534746"/>
          <a:ext cx="5375692" cy="29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267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33" y="443965"/>
            <a:ext cx="10971722" cy="659155"/>
          </a:xfrm>
        </p:spPr>
        <p:txBody>
          <a:bodyPr/>
          <a:lstStyle/>
          <a:p>
            <a:r>
              <a:rPr lang="it-IT" dirty="0"/>
              <a:t>EXPORT DI FORMAGGI E LATTICINI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171720"/>
            <a:ext cx="10971212" cy="276999"/>
          </a:xfrm>
        </p:spPr>
        <p:txBody>
          <a:bodyPr/>
          <a:lstStyle/>
          <a:p>
            <a:r>
              <a:rPr lang="it-IT" dirty="0"/>
              <a:t>Tipologie di prodotto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A7E9C1-98D9-473C-B2A6-4BC4558C8932}"/>
              </a:ext>
            </a:extLst>
          </p:cNvPr>
          <p:cNvSpPr txBox="1"/>
          <p:nvPr/>
        </p:nvSpPr>
        <p:spPr>
          <a:xfrm>
            <a:off x="4769974" y="1524717"/>
            <a:ext cx="704102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Formaggi freschi e duri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sono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le tipologie maggiormente esportate e  complessivamente rappresentano i ¾ dei volumi totali. Nel 2024 entrambe le categorie hanno registrato risultati molto positivi (rispettivamente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+12,4% e +7,9% in volume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e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+9,5 e +9,2% in valore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Per 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Grana Padano e Parmigiano Reggiano,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il livello sostenuto dei prezzi ha consentito di mettere a segno un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+11,4% in valore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rispetto al 2023, a fronte di volumi pure in aumento (+8,7%).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5">
                    <a:lumMod val="75000"/>
                  </a:schemeClr>
                </a:solidFill>
                <a:latin typeface="Arial Nova Light" panose="020B0304020202020204" pitchFamily="34" charset="0"/>
              </a:rPr>
              <a:t>Nei primi cinque mesi del 2025, le esportazioni sono ulteriormente aumentate del 21,4% in valore e del 2,1% in volume.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56C3A28-CDB7-46F6-8066-CAA3EA50CDC9}"/>
              </a:ext>
            </a:extLst>
          </p:cNvPr>
          <p:cNvSpPr/>
          <p:nvPr/>
        </p:nvSpPr>
        <p:spPr>
          <a:xfrm>
            <a:off x="4343400" y="6498176"/>
            <a:ext cx="41910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3DC5128-E02A-4616-84CD-583DAE4253F6}"/>
              </a:ext>
            </a:extLst>
          </p:cNvPr>
          <p:cNvSpPr/>
          <p:nvPr/>
        </p:nvSpPr>
        <p:spPr>
          <a:xfrm>
            <a:off x="1371600" y="6499272"/>
            <a:ext cx="2667001" cy="32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(*) </a:t>
            </a:r>
            <a:r>
              <a:rPr lang="en-US" sz="1100" dirty="0" err="1">
                <a:solidFill>
                  <a:schemeClr val="tx1"/>
                </a:solidFill>
                <a:latin typeface="Arial Nova Cond Light" panose="020B0306020202020204" pitchFamily="34" charset="0"/>
              </a:rPr>
              <a:t>codice</a:t>
            </a:r>
            <a:r>
              <a:rPr lang="en-US" sz="11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Cond Light" panose="020B0306020202020204" pitchFamily="34" charset="0"/>
              </a:rPr>
              <a:t>doganale</a:t>
            </a:r>
            <a:r>
              <a:rPr lang="en-US" sz="1100" dirty="0">
                <a:solidFill>
                  <a:schemeClr val="tx1"/>
                </a:solidFill>
                <a:latin typeface="Arial Nova Cond Light" panose="020B0306020202020204" pitchFamily="34" charset="0"/>
              </a:rPr>
              <a:t>: 04069061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B7B013-EF09-2082-9EA8-241EFFA8BE87}"/>
              </a:ext>
            </a:extLst>
          </p:cNvPr>
          <p:cNvSpPr txBox="1"/>
          <p:nvPr/>
        </p:nvSpPr>
        <p:spPr>
          <a:xfrm>
            <a:off x="148415" y="1473496"/>
            <a:ext cx="4648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2000" b="1" dirty="0"/>
              <a:t>Principali prodotti esportati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dirty="0"/>
              <a:t>(quota in volume, 2024)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439044-77CF-63B2-818F-73724CA7336D}"/>
              </a:ext>
            </a:extLst>
          </p:cNvPr>
          <p:cNvSpPr txBox="1"/>
          <p:nvPr/>
        </p:nvSpPr>
        <p:spPr>
          <a:xfrm>
            <a:off x="4343400" y="400122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4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2000" b="1" dirty="0"/>
              <a:t>Esportazioni di Grana padano e Parmigiano reggiano </a:t>
            </a:r>
            <a:r>
              <a:rPr lang="it-IT" b="1" dirty="0"/>
              <a:t>(*)</a:t>
            </a:r>
          </a:p>
          <a:p>
            <a:pPr algn="ctr" rtl="0">
              <a:defRPr sz="144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1200" dirty="0">
                <a:latin typeface="Arial Nova Cond Light" panose="020B0306020202020204" pitchFamily="34" charset="0"/>
              </a:rPr>
              <a:t>(Migliaia di tonnellate)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3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722329"/>
              </p:ext>
            </p:extLst>
          </p:nvPr>
        </p:nvGraphicFramePr>
        <p:xfrm>
          <a:off x="304800" y="1913350"/>
          <a:ext cx="4335430" cy="264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3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898516"/>
              </p:ext>
            </p:extLst>
          </p:nvPr>
        </p:nvGraphicFramePr>
        <p:xfrm>
          <a:off x="1676400" y="4572410"/>
          <a:ext cx="10134600" cy="19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03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384497"/>
            <a:ext cx="10971722" cy="659155"/>
          </a:xfrm>
        </p:spPr>
        <p:txBody>
          <a:bodyPr/>
          <a:lstStyle/>
          <a:p>
            <a:r>
              <a:rPr lang="it-IT" dirty="0"/>
              <a:t>EXPORT DI FORMAGGI E LATTICINI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Principali paesi di destinazione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A7E9C1-98D9-473C-B2A6-4BC4558C8932}"/>
              </a:ext>
            </a:extLst>
          </p:cNvPr>
          <p:cNvSpPr txBox="1"/>
          <p:nvPr/>
        </p:nvSpPr>
        <p:spPr>
          <a:xfrm>
            <a:off x="6577781" y="1527749"/>
            <a:ext cx="520318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I formaggi italiani conquistano tutti i principali mercati di sbocco, con livelli record della domanda.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Francia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Germania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si confermano anche nel 2024 i primi due mercati di destinazione dei formaggi italiani, assorbendo complessivamente il 36% dei volumi esportati, entrambi in crescita rispetto all’anno precedente. 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Risultati molto positivi sui due principali  mercati extra-UE, con un aumento dei flussi diretti sia verso il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Regno Unito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che gli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Stati Uniti. </a:t>
            </a:r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56C3A28-CDB7-46F6-8066-CAA3EA50CDC9}"/>
              </a:ext>
            </a:extLst>
          </p:cNvPr>
          <p:cNvSpPr/>
          <p:nvPr/>
        </p:nvSpPr>
        <p:spPr>
          <a:xfrm>
            <a:off x="4038601" y="6461631"/>
            <a:ext cx="38862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14" name="Tabella 12">
            <a:extLst>
              <a:ext uri="{FF2B5EF4-FFF2-40B4-BE49-F238E27FC236}">
                <a16:creationId xmlns:a16="http://schemas.microsoft.com/office/drawing/2014/main" id="{83CD28DE-2D4B-467B-A589-2C37E7765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13570"/>
              </p:ext>
            </p:extLst>
          </p:nvPr>
        </p:nvGraphicFramePr>
        <p:xfrm>
          <a:off x="787353" y="1800476"/>
          <a:ext cx="5586795" cy="4190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47">
                  <a:extLst>
                    <a:ext uri="{9D8B030D-6E8A-4147-A177-3AD203B41FA5}">
                      <a16:colId xmlns:a16="http://schemas.microsoft.com/office/drawing/2014/main" val="3741244421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1601695604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3558514572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4292782525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389429740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2750503162"/>
                    </a:ext>
                  </a:extLst>
                </a:gridCol>
                <a:gridCol w="719458">
                  <a:extLst>
                    <a:ext uri="{9D8B030D-6E8A-4147-A177-3AD203B41FA5}">
                      <a16:colId xmlns:a16="http://schemas.microsoft.com/office/drawing/2014/main" val="780537854"/>
                    </a:ext>
                  </a:extLst>
                </a:gridCol>
              </a:tblGrid>
              <a:tr h="66309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  <a:latin typeface="Arial Nova Light" panose="020B0304020202020204" pitchFamily="34" charset="0"/>
                        </a:rPr>
                        <a:t> tonnellate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2022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Var.% 2024/23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69441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TOTALE EXPORT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470.745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535.533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566.239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593.875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657.639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10,7%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32575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Francia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101.561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115.649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127.118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134.492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146.443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8,9%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5159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Germania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75.880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83.200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76.319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81.293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89.909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10,6%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36296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Regno Unito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41.343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39.461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40.829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40.677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43.046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5,8%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4872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Stati Uniti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31.252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37.351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36.698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37.083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40.878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10,2%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3745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Spagna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23.655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28.410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33.487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36.356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40.210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10,6%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40757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Belgio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24.312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29.223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29.131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28.760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29.992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4,3%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43287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Svizzera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23.529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24.633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24.416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24.978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26.330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5,4%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30608"/>
                  </a:ext>
                </a:extLst>
              </a:tr>
              <a:tr h="39194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Altri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149.212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177.606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198.242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210.237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240.831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14,6%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9545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0414B0-F3AA-0436-4720-A5E5E186E3A3}"/>
              </a:ext>
            </a:extLst>
          </p:cNvPr>
          <p:cNvSpPr txBox="1"/>
          <p:nvPr/>
        </p:nvSpPr>
        <p:spPr>
          <a:xfrm>
            <a:off x="6325139" y="3499932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2000" b="1" dirty="0"/>
              <a:t>Mercati di sbocco</a:t>
            </a:r>
          </a:p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dirty="0"/>
              <a:t>(quota in volume, 2024)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3400-00002ED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00308"/>
              </p:ext>
            </p:extLst>
          </p:nvPr>
        </p:nvGraphicFramePr>
        <p:xfrm>
          <a:off x="6947480" y="4064428"/>
          <a:ext cx="4922520" cy="280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826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329183"/>
            <a:ext cx="10971722" cy="525785"/>
          </a:xfrm>
        </p:spPr>
        <p:txBody>
          <a:bodyPr/>
          <a:lstStyle/>
          <a:p>
            <a:r>
              <a:rPr lang="it-IT" dirty="0"/>
              <a:t>POSIZIONE COMPETITIVA DELL’ITALIA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0D4D1E-29FB-4A20-9067-7A802D1FBE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5788" y="1055080"/>
            <a:ext cx="10971212" cy="276999"/>
          </a:xfrm>
        </p:spPr>
        <p:txBody>
          <a:bodyPr/>
          <a:lstStyle/>
          <a:p>
            <a:r>
              <a:rPr lang="it-IT" dirty="0"/>
              <a:t>Mercato target: FRANCIA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109CF90-6088-4B93-8AB9-8E17CB5B99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50781" y="1671437"/>
            <a:ext cx="5557838" cy="492443"/>
          </a:xfrm>
        </p:spPr>
        <p:txBody>
          <a:bodyPr/>
          <a:lstStyle/>
          <a:p>
            <a:r>
              <a:rPr lang="it-IT" dirty="0"/>
              <a:t>Prezzo medio import  (€/kg) - 2024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263941" y="6461645"/>
            <a:ext cx="3973679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ITC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93B7EA-A85D-0D42-993D-009D4D5AE62F}"/>
              </a:ext>
            </a:extLst>
          </p:cNvPr>
          <p:cNvSpPr txBox="1"/>
          <p:nvPr/>
        </p:nvSpPr>
        <p:spPr>
          <a:xfrm>
            <a:off x="913425" y="1513320"/>
            <a:ext cx="435565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Formaggi (Cod. 0406)</a:t>
            </a:r>
          </a:p>
          <a:p>
            <a:pPr algn="r"/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Import 2024: 2.915.241 euro 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var.% 2024/22:  +13% (valore)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		+11% (volume)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B9F36FD-4BAB-B060-D26E-57D20F6E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88" y="1447800"/>
            <a:ext cx="1483593" cy="103069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9A5063-CEB3-8289-BBBC-0905B2DED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43" y="2756731"/>
            <a:ext cx="4391273" cy="3692465"/>
          </a:xfrm>
          <a:prstGeom prst="rect">
            <a:avLst/>
          </a:prstGeom>
        </p:spPr>
      </p:pic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3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919545"/>
              </p:ext>
            </p:extLst>
          </p:nvPr>
        </p:nvGraphicFramePr>
        <p:xfrm>
          <a:off x="5390376" y="1981200"/>
          <a:ext cx="6268223" cy="470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8123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399492"/>
            <a:ext cx="10971722" cy="525785"/>
          </a:xfrm>
        </p:spPr>
        <p:txBody>
          <a:bodyPr/>
          <a:lstStyle/>
          <a:p>
            <a:r>
              <a:rPr lang="it-IT" dirty="0"/>
              <a:t>POSIZIONE COMPETITIVA DELL’ITALIA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9319AA-DB2A-40A4-AC2B-6878F6DA9E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4536" y="1101251"/>
            <a:ext cx="10971212" cy="276999"/>
          </a:xfrm>
        </p:spPr>
        <p:txBody>
          <a:bodyPr/>
          <a:lstStyle/>
          <a:p>
            <a:r>
              <a:rPr lang="it-IT" dirty="0"/>
              <a:t>Mercato target: GERMANIA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8674134-82C1-453C-889D-4D03523A7C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9962" y="1544633"/>
            <a:ext cx="5147341" cy="246221"/>
          </a:xfrm>
        </p:spPr>
        <p:txBody>
          <a:bodyPr/>
          <a:lstStyle/>
          <a:p>
            <a:r>
              <a:rPr lang="it-IT" dirty="0"/>
              <a:t>Prezzo medio import  (€/kg) - 2024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62939" y="6502722"/>
            <a:ext cx="47244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ITC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B69CC4-5C72-CBC8-90C5-C6CA1491B81F}"/>
              </a:ext>
            </a:extLst>
          </p:cNvPr>
          <p:cNvSpPr txBox="1"/>
          <p:nvPr/>
        </p:nvSpPr>
        <p:spPr>
          <a:xfrm>
            <a:off x="1135574" y="1513320"/>
            <a:ext cx="449831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Formaggi (Cod. 0406)</a:t>
            </a:r>
          </a:p>
          <a:p>
            <a:pPr algn="r"/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Import 2024: 5.506.504 euro 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var.% 2024/22:  +7% (valore)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		+6% (volume)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019A2F9-5141-4508-A448-08C8FBF72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85" y="1457552"/>
            <a:ext cx="1522923" cy="94236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6C21D75-1E4B-CAB7-ACBC-042748E82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574" y="2741425"/>
            <a:ext cx="4527521" cy="3762557"/>
          </a:xfrm>
          <a:prstGeom prst="rect">
            <a:avLst/>
          </a:prstGeom>
        </p:spPr>
      </p:pic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00000000-0008-0000-3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8035"/>
              </p:ext>
            </p:extLst>
          </p:nvPr>
        </p:nvGraphicFramePr>
        <p:xfrm>
          <a:off x="5697306" y="1923174"/>
          <a:ext cx="6113693" cy="444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5645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533" y="401912"/>
            <a:ext cx="10971722" cy="525785"/>
          </a:xfrm>
        </p:spPr>
        <p:txBody>
          <a:bodyPr/>
          <a:lstStyle/>
          <a:p>
            <a:r>
              <a:rPr lang="it-IT" dirty="0"/>
              <a:t>POSIZIONE COMPETITIVA DELL’ITALIA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E0D4D1E-29FB-4A20-9067-7A802D1FBE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107206"/>
            <a:ext cx="10971212" cy="276999"/>
          </a:xfrm>
        </p:spPr>
        <p:txBody>
          <a:bodyPr/>
          <a:lstStyle/>
          <a:p>
            <a:r>
              <a:rPr lang="it-IT" dirty="0"/>
              <a:t>Mercato target: STATI UNITI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109CF90-6088-4B93-8AB9-8E17CB5B99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00762" y="1582764"/>
            <a:ext cx="5557838" cy="492443"/>
          </a:xfrm>
        </p:spPr>
        <p:txBody>
          <a:bodyPr/>
          <a:lstStyle/>
          <a:p>
            <a:r>
              <a:rPr lang="it-IT" dirty="0"/>
              <a:t>Prezzo medio import  (€/kg) - 2024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263941" y="6497638"/>
            <a:ext cx="3973679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ITC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153EF-805F-8206-7988-2F3D56658905}"/>
              </a:ext>
            </a:extLst>
          </p:cNvPr>
          <p:cNvSpPr txBox="1"/>
          <p:nvPr/>
        </p:nvSpPr>
        <p:spPr>
          <a:xfrm>
            <a:off x="1143000" y="1531759"/>
            <a:ext cx="438730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Formaggi (Cod. 0406)</a:t>
            </a:r>
          </a:p>
          <a:p>
            <a:pPr algn="r"/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Arial Nova Cond" panose="020B0506020202020204" pitchFamily="34" charset="0"/>
              </a:rPr>
              <a:t>Import 2024: 1.848.045euro 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var.% 2024/22: +18% (valore)</a:t>
            </a:r>
          </a:p>
          <a:p>
            <a:pPr algn="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" panose="020B0506020202020204" pitchFamily="34" charset="0"/>
              </a:rPr>
              <a:t>		+14% (volume)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rial Nova Cond" panose="020B0506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7C05910-47B8-0E6D-DD25-B25BD70C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03" y="1495801"/>
            <a:ext cx="1447925" cy="9144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5159C5-5E67-14D9-C7C7-F52B8AE0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53" y="2879642"/>
            <a:ext cx="4303572" cy="3576446"/>
          </a:xfrm>
          <a:prstGeom prst="rect">
            <a:avLst/>
          </a:prstGeom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00000000-0008-0000-3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123515"/>
              </p:ext>
            </p:extLst>
          </p:nvPr>
        </p:nvGraphicFramePr>
        <p:xfrm>
          <a:off x="5700774" y="1952224"/>
          <a:ext cx="6110226" cy="450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450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C1322A6-E68B-86E4-AC9E-F2D1215F5A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6477000" y="5110558"/>
            <a:ext cx="1002990" cy="10029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LA RILEVANZA DEL SETTORE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2004BE49-F550-4266-9F99-41710F6B3F5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214438"/>
            <a:ext cx="10971212" cy="276999"/>
          </a:xfrm>
        </p:spPr>
        <p:txBody>
          <a:bodyPr/>
          <a:lstStyle/>
          <a:p>
            <a:r>
              <a:rPr lang="it-IT" dirty="0"/>
              <a:t>L’incidenza sull’agricoltura e sull’industria (2024)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9067800" y="1823688"/>
            <a:ext cx="2743200" cy="11583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FASE AGRICOLA</a:t>
            </a:r>
          </a:p>
          <a:p>
            <a:pPr algn="ctr">
              <a:lnSpc>
                <a:spcPct val="80000"/>
              </a:lnSpc>
              <a:defRPr/>
            </a:pPr>
            <a:endParaRPr lang="it-IT" sz="1400" b="1" kern="0" dirty="0">
              <a:solidFill>
                <a:sysClr val="window" lastClr="FFFFFF"/>
              </a:solidFill>
              <a:latin typeface="Arial Nova" panose="020B05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chemeClr val="bg1"/>
                </a:solidFill>
                <a:latin typeface="Arial Nova" panose="020B0504020202020204" pitchFamily="34" charset="0"/>
              </a:rPr>
              <a:t>produzione</a:t>
            </a: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 ai prezzi di base</a:t>
            </a:r>
          </a:p>
          <a:p>
            <a:pPr algn="ctr">
              <a:lnSpc>
                <a:spcPct val="80000"/>
              </a:lnSpc>
              <a:defRPr/>
            </a:pPr>
            <a:endParaRPr lang="it-IT" sz="1400" b="1" kern="0" dirty="0">
              <a:solidFill>
                <a:sysClr val="window" lastClr="FFFFFF"/>
              </a:solidFill>
              <a:latin typeface="Arial Nova" panose="020B05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7.114 milioni di euro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9194579" y="4427853"/>
            <a:ext cx="2664296" cy="11583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FASE TRASFORMAZIONE</a:t>
            </a:r>
          </a:p>
          <a:p>
            <a:pPr algn="ctr">
              <a:lnSpc>
                <a:spcPct val="80000"/>
              </a:lnSpc>
              <a:defRPr/>
            </a:pPr>
            <a:endParaRPr lang="it-IT" sz="1400" b="1" kern="0" dirty="0">
              <a:solidFill>
                <a:sysClr val="window" lastClr="FFFFFF"/>
              </a:solidFill>
              <a:latin typeface="Arial Nova" panose="020B05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Fatturato</a:t>
            </a:r>
          </a:p>
          <a:p>
            <a:pPr algn="ctr">
              <a:lnSpc>
                <a:spcPct val="80000"/>
              </a:lnSpc>
              <a:defRPr/>
            </a:pPr>
            <a:endParaRPr lang="it-IT" sz="1400" b="1" kern="0" dirty="0">
              <a:solidFill>
                <a:sysClr val="window" lastClr="FFFFFF"/>
              </a:solidFill>
              <a:latin typeface="Arial Nova" panose="020B05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it-IT" sz="1400" b="1" kern="0" dirty="0">
                <a:solidFill>
                  <a:sysClr val="window" lastClr="FFFFFF"/>
                </a:solidFill>
                <a:latin typeface="Arial Nova" panose="020B0504020202020204" pitchFamily="34" charset="0"/>
              </a:rPr>
              <a:t>21.800 milioni di euro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440003" y="3152498"/>
            <a:ext cx="39987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Fonte: Istat </a:t>
            </a:r>
          </a:p>
        </p:txBody>
      </p:sp>
      <p:sp>
        <p:nvSpPr>
          <p:cNvPr id="3" name="Rettangolo 2"/>
          <p:cNvSpPr/>
          <p:nvPr/>
        </p:nvSpPr>
        <p:spPr>
          <a:xfrm>
            <a:off x="8686800" y="5805733"/>
            <a:ext cx="38727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Fonte: Federalimentare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D96201-8EE8-4FEF-B7E0-4393DDB89519}"/>
              </a:ext>
            </a:extLst>
          </p:cNvPr>
          <p:cNvSpPr txBox="1"/>
          <p:nvPr/>
        </p:nvSpPr>
        <p:spPr>
          <a:xfrm>
            <a:off x="617068" y="1646690"/>
            <a:ext cx="43494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</a:t>
            </a:r>
            <a:r>
              <a:rPr lang="it-IT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filiera lattiero casearia </a:t>
            </a: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riveste un </a:t>
            </a:r>
            <a:r>
              <a:rPr lang="it-IT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ruolo di primaria importanza nel sistema agroalimentare nazionale</a:t>
            </a: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produzione di latte bovino, attestandosi  a oltre 7,1 miliardi di euro, rappresenta oltre il 10% del valore generato dall’agricoltura nel suo complesso (+9,7% rispetto al 2023).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fase di trasformazione detiene il primato nell’ambito dell’industria alimentare nazionale con un fatturato pari a 21,8 miliardi di euro (+9% rispetto al 2023) e un’incidenza di poco più  dell’ 11% sul totale industria alimentare nazionale.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A1E45D4-A1D7-2CC2-163F-00864B0E52A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6539836" y="2608631"/>
            <a:ext cx="815411" cy="746825"/>
          </a:xfrm>
          <a:prstGeom prst="rect">
            <a:avLst/>
          </a:prstGeom>
        </p:spPr>
      </p:pic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34701"/>
              </p:ext>
            </p:extLst>
          </p:nvPr>
        </p:nvGraphicFramePr>
        <p:xfrm>
          <a:off x="4640586" y="3943986"/>
          <a:ext cx="4732014" cy="293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136141"/>
              </p:ext>
            </p:extLst>
          </p:nvPr>
        </p:nvGraphicFramePr>
        <p:xfrm>
          <a:off x="4339667" y="1513320"/>
          <a:ext cx="5185333" cy="301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726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8" y="268038"/>
            <a:ext cx="10971722" cy="659155"/>
          </a:xfrm>
        </p:spPr>
        <p:txBody>
          <a:bodyPr/>
          <a:lstStyle/>
          <a:p>
            <a:r>
              <a:rPr lang="it-IT" dirty="0"/>
              <a:t>IMPORTAZIONI LATTE SFUSO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049246"/>
            <a:ext cx="10971212" cy="276999"/>
          </a:xfrm>
        </p:spPr>
        <p:txBody>
          <a:bodyPr/>
          <a:lstStyle/>
          <a:p>
            <a:r>
              <a:rPr lang="it-IT" dirty="0"/>
              <a:t>Principali Paesi fornitori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72CA04-94B6-40AB-97F2-508D06DE43D4}"/>
              </a:ext>
            </a:extLst>
          </p:cNvPr>
          <p:cNvSpPr txBox="1"/>
          <p:nvPr/>
        </p:nvSpPr>
        <p:spPr>
          <a:xfrm>
            <a:off x="6934200" y="1448298"/>
            <a:ext cx="48768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Nel 2024, la maggiore richiesta proveniente dalla trasformazione, ha fatto crescere le importazioni di latte sfuso(+6,3%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rispetto al 2023).</a:t>
            </a:r>
          </a:p>
          <a:p>
            <a:pPr marL="285750" indent="-285750"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Germania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si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conferma primo fornitore, seppure con flussi in contrazione (-8,4%). In forte crescita le cisterne provenienti da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Slovenia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e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Francia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rispettivamente +28% e +69%, anche come conseguenza di prezzi alla stalla molto competitivi.</a:t>
            </a:r>
          </a:p>
        </p:txBody>
      </p:sp>
      <p:graphicFrame>
        <p:nvGraphicFramePr>
          <p:cNvPr id="10" name="Tabella 12">
            <a:extLst>
              <a:ext uri="{FF2B5EF4-FFF2-40B4-BE49-F238E27FC236}">
                <a16:creationId xmlns:a16="http://schemas.microsoft.com/office/drawing/2014/main" id="{1847ACC7-3250-478D-8C62-73D050501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3255502"/>
              </p:ext>
            </p:extLst>
          </p:nvPr>
        </p:nvGraphicFramePr>
        <p:xfrm>
          <a:off x="739281" y="1553743"/>
          <a:ext cx="6105175" cy="448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741244421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1601695604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3558514572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4292782525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389429740"/>
                    </a:ext>
                  </a:extLst>
                </a:gridCol>
                <a:gridCol w="753035">
                  <a:extLst>
                    <a:ext uri="{9D8B030D-6E8A-4147-A177-3AD203B41FA5}">
                      <a16:colId xmlns:a16="http://schemas.microsoft.com/office/drawing/2014/main" val="27505031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71709638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773932755"/>
                    </a:ext>
                  </a:extLst>
                </a:gridCol>
              </a:tblGrid>
              <a:tr h="768926"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tonnellate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2022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2023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Var.% 2024/23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Cond" panose="020B0506020202020204" pitchFamily="34" charset="0"/>
                        </a:rPr>
                        <a:t>Quota 2024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69441"/>
                  </a:ext>
                </a:extLst>
              </a:tr>
              <a:tr h="53017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IMPORT TOTALE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985.489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663.944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602.146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856.195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910.078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6,3%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100%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32575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Germania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335.835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193.597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166.870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382.135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350.075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-8,4%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38%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5159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Slovenia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152.364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159.516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136.689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135.387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173.354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28,0%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36296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Francia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194.142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104.936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104.693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95.902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161.962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68,9%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18%</a:t>
                      </a:r>
                    </a:p>
                  </a:txBody>
                  <a:tcPr marL="45720" marR="45720" anchor="b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4872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Austria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119.590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78.590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82.630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113.352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105.687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-6,8%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12%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3745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Ungheria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64.317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40.533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17.173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35.726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33.639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-5,8%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40757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Slovacchia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38.181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32.255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37.293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37.428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25.172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-32,7%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3%</a:t>
                      </a:r>
                    </a:p>
                  </a:txBody>
                  <a:tcPr marL="45720" marR="4572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43287"/>
                  </a:ext>
                </a:extLst>
              </a:tr>
              <a:tr h="454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Altri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81.060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54.517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56.797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56.264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60.189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7,0%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7%</a:t>
                      </a:r>
                    </a:p>
                  </a:txBody>
                  <a:tcPr marL="45720" marR="4572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30608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7AFA966-99B5-413E-A7DA-F449D1AFBE3C}"/>
              </a:ext>
            </a:extLst>
          </p:cNvPr>
          <p:cNvSpPr/>
          <p:nvPr/>
        </p:nvSpPr>
        <p:spPr>
          <a:xfrm>
            <a:off x="4038600" y="6433430"/>
            <a:ext cx="38862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7BDEB0-F697-A667-AA29-30AC35B51AF9}"/>
              </a:ext>
            </a:extLst>
          </p:cNvPr>
          <p:cNvSpPr txBox="1"/>
          <p:nvPr/>
        </p:nvSpPr>
        <p:spPr>
          <a:xfrm>
            <a:off x="6477000" y="35794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1800" b="1" dirty="0"/>
              <a:t>Latte sfuso - prezzi medi all'import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000000-0008-0000-3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5809"/>
              </p:ext>
            </p:extLst>
          </p:nvPr>
        </p:nvGraphicFramePr>
        <p:xfrm>
          <a:off x="7086600" y="3978519"/>
          <a:ext cx="4724400" cy="285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68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A1327-7952-462D-A355-29CC54E5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91" y="345951"/>
            <a:ext cx="10971722" cy="659155"/>
          </a:xfrm>
        </p:spPr>
        <p:txBody>
          <a:bodyPr/>
          <a:lstStyle/>
          <a:p>
            <a:r>
              <a:rPr lang="it-IT" dirty="0"/>
              <a:t>IMPORT DI FORMAGGI E LATTICINI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899796-7E9E-49FB-BEE5-A4F8606A95B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46024" y="1098980"/>
            <a:ext cx="10971212" cy="276999"/>
          </a:xfrm>
        </p:spPr>
        <p:txBody>
          <a:bodyPr/>
          <a:lstStyle/>
          <a:p>
            <a:r>
              <a:rPr lang="it-IT" dirty="0"/>
              <a:t>Principali paesi fornitori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0A7E9C1-98D9-473C-B2A6-4BC4558C8932}"/>
              </a:ext>
            </a:extLst>
          </p:cNvPr>
          <p:cNvSpPr txBox="1"/>
          <p:nvPr/>
        </p:nvSpPr>
        <p:spPr>
          <a:xfrm>
            <a:off x="6231913" y="1386336"/>
            <a:ext cx="555009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Nel 2024 sono ulteriormente aumentate le importazioni di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formaggi  e latticini (+8,2% in volume e +9,3% in valore),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nonostante prezzi ancora sostenuti. Nei primi quattro mesi del 2025 le importazioni sono aumentate del +2,4% in volume e +10,2% in valore).</a:t>
            </a:r>
          </a:p>
          <a:p>
            <a:pPr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Germania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conferma il ruolo primo paese fornitore, sebbene con un trend lieve crescita; in significativo aumento, all’opposto, le spedizioni dalla Repubblica ceca (soprattutto duri) e Paesi baltici (soprattutto freschi). </a:t>
            </a:r>
          </a:p>
          <a:p>
            <a:pPr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Formaggi freschi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e 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semiduri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si confermano nel 2024 le principali categorie importate, rispettivamente +7,7% e +4,5% in volume.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56C3A28-CDB7-46F6-8066-CAA3EA50CDC9}"/>
              </a:ext>
            </a:extLst>
          </p:cNvPr>
          <p:cNvSpPr/>
          <p:nvPr/>
        </p:nvSpPr>
        <p:spPr>
          <a:xfrm>
            <a:off x="3733800" y="6519874"/>
            <a:ext cx="388620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Ismea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Istat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graphicFrame>
        <p:nvGraphicFramePr>
          <p:cNvPr id="14" name="Tabella 12">
            <a:extLst>
              <a:ext uri="{FF2B5EF4-FFF2-40B4-BE49-F238E27FC236}">
                <a16:creationId xmlns:a16="http://schemas.microsoft.com/office/drawing/2014/main" id="{83CD28DE-2D4B-467B-A589-2C37E7765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289497"/>
              </p:ext>
            </p:extLst>
          </p:nvPr>
        </p:nvGraphicFramePr>
        <p:xfrm>
          <a:off x="746024" y="1513320"/>
          <a:ext cx="5377015" cy="4933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963">
                  <a:extLst>
                    <a:ext uri="{9D8B030D-6E8A-4147-A177-3AD203B41FA5}">
                      <a16:colId xmlns:a16="http://schemas.microsoft.com/office/drawing/2014/main" val="3741244421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1601695604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3558514572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4292782525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389429740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2750503162"/>
                    </a:ext>
                  </a:extLst>
                </a:gridCol>
                <a:gridCol w="715342">
                  <a:extLst>
                    <a:ext uri="{9D8B030D-6E8A-4147-A177-3AD203B41FA5}">
                      <a16:colId xmlns:a16="http://schemas.microsoft.com/office/drawing/2014/main" val="780537854"/>
                    </a:ext>
                  </a:extLst>
                </a:gridCol>
              </a:tblGrid>
              <a:tr h="71307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 tonnellate</a:t>
                      </a:r>
                    </a:p>
                  </a:txBody>
                  <a:tcPr marL="0" marR="0" marT="0" marB="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2020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2021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2022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Var.% 2024/23</a:t>
                      </a:r>
                    </a:p>
                  </a:txBody>
                  <a:tcPr marL="45720" marR="45720" anchor="ctr"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869441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IMPORT TOT. formaggi 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493.660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516.334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535.216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565.500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611.839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8,2%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532575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Germania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227.467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239.950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235.925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253.500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262.272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3,5%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55159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Paesi Bassi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41.339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39.683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39.772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50.274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53.028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5,5%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36296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Francia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40.737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40.525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44.741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38.520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46.891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21,7%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4872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Rep. ceca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24.014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28.505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30.768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35.492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43.682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23,1%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3745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Belgio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34.811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35.726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37.022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36.601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37.087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1,3%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40757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Lituania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22.539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25.940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28.847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27.536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33.593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22,0%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43287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Spagna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22.329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20.687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21.384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22.019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23.767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7,9%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30608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Polonia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15.654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20.178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24.153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22.368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19.643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-12,2%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31767"/>
                  </a:ext>
                </a:extLst>
              </a:tr>
              <a:tr h="42149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Altri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80.424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85.316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96.757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101.558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111.519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9,8%</a:t>
                      </a:r>
                    </a:p>
                  </a:txBody>
                  <a:tcPr marL="45720" marR="4572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9545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FA2C2B-E300-FBB6-EB75-BE75DEE13D75}"/>
              </a:ext>
            </a:extLst>
          </p:cNvPr>
          <p:cNvSpPr txBox="1"/>
          <p:nvPr/>
        </p:nvSpPr>
        <p:spPr>
          <a:xfrm>
            <a:off x="6231630" y="3727221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sz="1800" b="1" dirty="0"/>
              <a:t>Principali fornitori di formaggi</a:t>
            </a:r>
          </a:p>
          <a:p>
            <a:pPr algn="ctr" rtl="0">
              <a:defRPr sz="144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 Light" panose="020B0306020202020204" pitchFamily="34" charset="0"/>
                <a:ea typeface="+mn-ea"/>
                <a:cs typeface="+mn-cs"/>
              </a:defRPr>
            </a:pPr>
            <a:r>
              <a:rPr lang="it-IT" dirty="0"/>
              <a:t>(quota in volume, 2024)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62C8CE8-064A-011A-AB20-B3F4D6724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84039"/>
              </p:ext>
            </p:extLst>
          </p:nvPr>
        </p:nvGraphicFramePr>
        <p:xfrm>
          <a:off x="6829013" y="4040604"/>
          <a:ext cx="4953000" cy="2824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533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ADB18A4-F5F4-4F86-B4C6-96EC0BCE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76" r="32276"/>
          <a:stretch/>
        </p:blipFill>
        <p:spPr>
          <a:xfrm>
            <a:off x="0" y="0"/>
            <a:ext cx="54654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B7A148-2BBF-4284-8318-D696FA1EAE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</p:spPr>
        <p:txBody>
          <a:bodyPr/>
          <a:lstStyle/>
          <a:p>
            <a:pPr algn="l"/>
            <a:r>
              <a:rPr lang="it-IT" dirty="0"/>
              <a:t>SCHEDA  DI SETTORE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ECFFA-681A-4AA4-8E3E-5BCCDE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425863"/>
            <a:ext cx="6422292" cy="659155"/>
          </a:xfrm>
        </p:spPr>
        <p:txBody>
          <a:bodyPr/>
          <a:lstStyle/>
          <a:p>
            <a:r>
              <a:rPr lang="it-IT" dirty="0"/>
              <a:t>Lo scenario internazionale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388C5-A221-437E-B8A9-3467C8DF4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6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56BC5F-748D-4AEF-8AAD-CD008A100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9218C0-C762-4E1C-8D11-B422D9E0E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3587"/>
            <a:ext cx="982370" cy="60783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FACFEE9-FE05-472A-A40C-22C93877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866729" cy="46958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490863-3055-4867-8B51-6BA519BD36B7}"/>
              </a:ext>
            </a:extLst>
          </p:cNvPr>
          <p:cNvSpPr txBox="1"/>
          <p:nvPr/>
        </p:nvSpPr>
        <p:spPr>
          <a:xfrm>
            <a:off x="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6" tooltip="http://www.mondinostri.it/magazine/parmigiano-reggiano-stella-della-food-valley/"/>
              </a:rPr>
              <a:t>Questa </a:t>
            </a:r>
            <a:r>
              <a:rPr lang="it-IT" sz="900" dirty="0">
                <a:hlinkClick r:id="rId7" tooltip="https://creativecommons.org/licenses/by-nc-nd/3.0/"/>
              </a:rPr>
              <a:t>BY-NC-ND</a:t>
            </a:r>
            <a:endParaRPr lang="it-IT" sz="9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A22338-64E4-4BCB-B991-02620076C540}"/>
              </a:ext>
            </a:extLst>
          </p:cNvPr>
          <p:cNvSpPr txBox="1"/>
          <p:nvPr/>
        </p:nvSpPr>
        <p:spPr>
          <a:xfrm>
            <a:off x="0" y="6858000"/>
            <a:ext cx="546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8" tooltip="http://www.sienanews.it/economia/banca-ubae-attrarre-investimenti-italia/"/>
              </a:rPr>
              <a:t>Questa </a:t>
            </a:r>
            <a:r>
              <a:rPr lang="it-IT" sz="900" dirty="0">
                <a:hlinkClick r:id="rId9" tooltip="https://creativecommons.org/licenses/by-nd/3.0/"/>
              </a:rPr>
              <a:t>BY-ND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06765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639" y="238578"/>
            <a:ext cx="10971722" cy="659155"/>
          </a:xfrm>
        </p:spPr>
        <p:txBody>
          <a:bodyPr/>
          <a:lstStyle/>
          <a:p>
            <a:r>
              <a:rPr lang="it-IT" dirty="0"/>
              <a:t>PRODUZIONE DI LATTE NELL’UE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9B980CC-4927-4E0C-9486-1B32A2F5DF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278" y="836954"/>
            <a:ext cx="10971212" cy="27699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966298" y="6458779"/>
            <a:ext cx="4358586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Commissione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UE,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Agea</a:t>
            </a:r>
            <a:endParaRPr lang="en-US" sz="1100" dirty="0">
              <a:solidFill>
                <a:schemeClr val="tx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76058" y="1186543"/>
            <a:ext cx="11049000" cy="1021837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285750" indent="-285750" algn="just"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2024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le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consegne di latte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dell’UE27 (senza UK) sono rimaste sostanzialmente stabili rispetto all’anno precedente, ma con andamenti contrapposti nei più importanti paesi produttori. In particolare, si segala il calo registrato in Germania e nei Paesi Bassi a causa sia di elevati costi di produzione sia di una contrazione del patrimonio.</a:t>
            </a:r>
          </a:p>
          <a:p>
            <a:pPr marL="0" indent="0">
              <a:buNone/>
            </a:pP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Nei primi sei mesi del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2025</a:t>
            </a:r>
            <a:r>
              <a:rPr lang="it-IT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le consegne UE hanno segnato una lieve flessione (-0,5% rispetto a  gennaio-giugno 2024).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AAC1959-4376-38CF-827B-CE02300FEC11}"/>
              </a:ext>
            </a:extLst>
          </p:cNvPr>
          <p:cNvSpPr txBox="1"/>
          <p:nvPr/>
        </p:nvSpPr>
        <p:spPr>
          <a:xfrm>
            <a:off x="419639" y="2539776"/>
            <a:ext cx="6096000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 dirty="0"/>
              <a:t>UE27 - Consegne</a:t>
            </a:r>
            <a:r>
              <a:rPr lang="it-IT" b="1" baseline="0" dirty="0"/>
              <a:t> di latte vaccino</a:t>
            </a:r>
            <a:endParaRPr lang="it-IT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5AC83A-EE60-086D-ED82-EF62E1E0E387}"/>
              </a:ext>
            </a:extLst>
          </p:cNvPr>
          <p:cNvSpPr txBox="1"/>
          <p:nvPr/>
        </p:nvSpPr>
        <p:spPr>
          <a:xfrm>
            <a:off x="5950789" y="2483864"/>
            <a:ext cx="6096000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68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 Nova Cond" panose="020B0506020202020204" pitchFamily="34" charset="0"/>
                <a:ea typeface="+mn-ea"/>
                <a:cs typeface="+mn-cs"/>
              </a:defRPr>
            </a:pPr>
            <a:r>
              <a:rPr lang="it-IT" b="1" dirty="0"/>
              <a:t>Dinamiche</a:t>
            </a:r>
            <a:r>
              <a:rPr lang="it-IT" b="1" baseline="0" dirty="0"/>
              <a:t> nei principali paesi</a:t>
            </a:r>
            <a:endParaRPr lang="it-IT" b="1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0093A52-5995-C2B7-7D9A-9EF2B1FF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96313"/>
              </p:ext>
            </p:extLst>
          </p:nvPr>
        </p:nvGraphicFramePr>
        <p:xfrm>
          <a:off x="839278" y="2946553"/>
          <a:ext cx="5409122" cy="340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C5C99DCF-8CE2-1AF0-9EB7-EEEC89AC7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39" y="2910950"/>
            <a:ext cx="4966300" cy="38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81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348016"/>
            <a:ext cx="10971722" cy="659155"/>
          </a:xfrm>
        </p:spPr>
        <p:txBody>
          <a:bodyPr/>
          <a:lstStyle/>
          <a:p>
            <a:r>
              <a:rPr lang="it-IT" dirty="0"/>
              <a:t>PRODUZIONE MONDIALE DI LATTE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14F3F438-1D99-4B20-875F-E57145CC3E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278" y="1057980"/>
            <a:ext cx="10971212" cy="27699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C3C1FCD-2D41-441F-A17E-C56AE5ABA78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76577" y="2038896"/>
            <a:ext cx="5557838" cy="246221"/>
          </a:xfrm>
        </p:spPr>
        <p:txBody>
          <a:bodyPr/>
          <a:lstStyle/>
          <a:p>
            <a:pPr algn="ctr"/>
            <a:r>
              <a:rPr lang="it-IT" dirty="0"/>
              <a:t>NUOVA ZELANDA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21859" y="5486400"/>
            <a:ext cx="3299254" cy="5241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Var.%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gen-dic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2024/23: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-0,5%</a:t>
            </a:r>
          </a:p>
        </p:txBody>
      </p:sp>
      <p:sp>
        <p:nvSpPr>
          <p:cNvPr id="17" name="Freccia in su 16">
            <a:extLst>
              <a:ext uri="{FF2B5EF4-FFF2-40B4-BE49-F238E27FC236}">
                <a16:creationId xmlns:a16="http://schemas.microsoft.com/office/drawing/2014/main" id="{806BDA80-A893-442D-989F-C494EC53027F}"/>
              </a:ext>
            </a:extLst>
          </p:cNvPr>
          <p:cNvSpPr/>
          <p:nvPr/>
        </p:nvSpPr>
        <p:spPr>
          <a:xfrm>
            <a:off x="7583330" y="5427197"/>
            <a:ext cx="434485" cy="487215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orizzontale 4">
            <a:extLst>
              <a:ext uri="{FF2B5EF4-FFF2-40B4-BE49-F238E27FC236}">
                <a16:creationId xmlns:a16="http://schemas.microsoft.com/office/drawing/2014/main" id="{2D24A05E-04A5-421D-97CF-40EF886D78FA}"/>
              </a:ext>
            </a:extLst>
          </p:cNvPr>
          <p:cNvSpPr/>
          <p:nvPr/>
        </p:nvSpPr>
        <p:spPr>
          <a:xfrm>
            <a:off x="1557183" y="5514980"/>
            <a:ext cx="698768" cy="423200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4020738-1BDA-7A3C-6C65-F159716EDBB4}"/>
              </a:ext>
            </a:extLst>
          </p:cNvPr>
          <p:cNvSpPr/>
          <p:nvPr/>
        </p:nvSpPr>
        <p:spPr>
          <a:xfrm>
            <a:off x="4274390" y="6536714"/>
            <a:ext cx="4358586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USDA e DCANZ</a:t>
            </a:r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E1BAF808-A270-0F63-6371-DA7B641B1CBA}"/>
              </a:ext>
            </a:extLst>
          </p:cNvPr>
          <p:cNvSpPr txBox="1">
            <a:spLocks/>
          </p:cNvSpPr>
          <p:nvPr/>
        </p:nvSpPr>
        <p:spPr>
          <a:xfrm>
            <a:off x="863362" y="2026488"/>
            <a:ext cx="55578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1" i="0">
                <a:solidFill>
                  <a:srgbClr val="4C4D4F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0" dirty="0"/>
              <a:t>STATI UNITI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235C242-98CA-8290-863D-D2CEF2FF9B77}"/>
              </a:ext>
            </a:extLst>
          </p:cNvPr>
          <p:cNvSpPr txBox="1"/>
          <p:nvPr/>
        </p:nvSpPr>
        <p:spPr>
          <a:xfrm>
            <a:off x="8229600" y="5410200"/>
            <a:ext cx="3299254" cy="5241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Var.%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gen-dic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2024/23: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+1,3%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170454E-3B63-4806-F396-512D90A45B9F}"/>
              </a:ext>
            </a:extLst>
          </p:cNvPr>
          <p:cNvSpPr txBox="1"/>
          <p:nvPr/>
        </p:nvSpPr>
        <p:spPr>
          <a:xfrm>
            <a:off x="729202" y="1404958"/>
            <a:ext cx="109717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Nel 2024 produzione mondiale di latte è aumentata (+0,6% secondo i dati USDA), soprattutto grazie al contributo dei paesi asiatici (India e Cina). Le previsioni per il 2025 indicano un’ulteriore crescita (+0,8%).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3FB15A-72FC-EB6B-7DF6-66131E5302DB}"/>
              </a:ext>
            </a:extLst>
          </p:cNvPr>
          <p:cNvSpPr txBox="1"/>
          <p:nvPr/>
        </p:nvSpPr>
        <p:spPr>
          <a:xfrm>
            <a:off x="2421859" y="6131946"/>
            <a:ext cx="3299254" cy="5241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Var.%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gen-giu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2025/24: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+1,0%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4490AA-711D-4289-5F31-B6AF813A7275}"/>
              </a:ext>
            </a:extLst>
          </p:cNvPr>
          <p:cNvSpPr txBox="1"/>
          <p:nvPr/>
        </p:nvSpPr>
        <p:spPr>
          <a:xfrm>
            <a:off x="8329828" y="6019800"/>
            <a:ext cx="3299254" cy="5241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Var.% </a:t>
            </a:r>
            <a:r>
              <a:rPr lang="it-IT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gen-giu</a:t>
            </a:r>
            <a:r>
              <a: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 2025/24: </a:t>
            </a:r>
            <a:r>
              <a:rPr lang="it-IT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+1,4%</a:t>
            </a: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C093D6D0-EC97-4016-DF5F-ACB8FC1112E5}"/>
              </a:ext>
            </a:extLst>
          </p:cNvPr>
          <p:cNvSpPr/>
          <p:nvPr/>
        </p:nvSpPr>
        <p:spPr>
          <a:xfrm>
            <a:off x="7583329" y="6040696"/>
            <a:ext cx="434485" cy="487215"/>
          </a:xfrm>
          <a:prstGeom prst="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0000000-0008-0000-3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800311"/>
              </p:ext>
            </p:extLst>
          </p:nvPr>
        </p:nvGraphicFramePr>
        <p:xfrm>
          <a:off x="990600" y="2330989"/>
          <a:ext cx="5247242" cy="307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reccia in su 10">
            <a:extLst>
              <a:ext uri="{FF2B5EF4-FFF2-40B4-BE49-F238E27FC236}">
                <a16:creationId xmlns:a16="http://schemas.microsoft.com/office/drawing/2014/main" id="{DAE83F99-59CA-B418-0B92-499423B29FCE}"/>
              </a:ext>
            </a:extLst>
          </p:cNvPr>
          <p:cNvSpPr/>
          <p:nvPr/>
        </p:nvSpPr>
        <p:spPr>
          <a:xfrm>
            <a:off x="1689324" y="6070819"/>
            <a:ext cx="434485" cy="487215"/>
          </a:xfrm>
          <a:prstGeom prst="up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3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49407"/>
              </p:ext>
            </p:extLst>
          </p:nvPr>
        </p:nvGraphicFramePr>
        <p:xfrm>
          <a:off x="6453683" y="2409111"/>
          <a:ext cx="5247242" cy="276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9756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427602"/>
            <a:ext cx="10971722" cy="659155"/>
          </a:xfrm>
        </p:spPr>
        <p:txBody>
          <a:bodyPr/>
          <a:lstStyle/>
          <a:p>
            <a:r>
              <a:rPr lang="it-IT" dirty="0"/>
              <a:t>UE - PREZZI DEI LATTIERO CASEARI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371F0D-A0F9-4670-BF8B-444FB384BD3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214438"/>
            <a:ext cx="10971212" cy="276999"/>
          </a:xfrm>
        </p:spPr>
        <p:txBody>
          <a:bodyPr/>
          <a:lstStyle/>
          <a:p>
            <a:r>
              <a:rPr lang="it-IT" dirty="0"/>
              <a:t>Principali prodotti di riferimento – medie settimanali (€/100 kg)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267200" y="6457250"/>
            <a:ext cx="462814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latin typeface="Arial Nova Light" panose="020B0304020202020204" pitchFamily="34" charset="0"/>
              </a:rPr>
              <a:t>su</a:t>
            </a:r>
            <a:r>
              <a:rPr lang="en-US" sz="1100" dirty="0"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latin typeface="Arial Nova Light" panose="020B0304020202020204" pitchFamily="34" charset="0"/>
              </a:rPr>
              <a:t>Commissione</a:t>
            </a:r>
            <a:r>
              <a:rPr lang="en-US" sz="1100" dirty="0">
                <a:latin typeface="Arial Nova Light" panose="020B0304020202020204" pitchFamily="34" charset="0"/>
              </a:rPr>
              <a:t> UE</a:t>
            </a:r>
            <a:endParaRPr lang="it-IT" sz="1100" dirty="0">
              <a:latin typeface="Arial Nova Light" panose="020B03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3685B5-6E7A-9436-804B-C91EF6F63B19}"/>
              </a:ext>
            </a:extLst>
          </p:cNvPr>
          <p:cNvSpPr txBox="1"/>
          <p:nvPr/>
        </p:nvSpPr>
        <p:spPr>
          <a:xfrm>
            <a:off x="7554875" y="555324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5"/>
                </a:solidFill>
                <a:latin typeface="Arial Nova Light" panose="020B0304020202020204" pitchFamily="34" charset="0"/>
              </a:rPr>
              <a:t>+11%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A04AB2-DDB0-9F0C-1A9C-4198E75374C7}"/>
              </a:ext>
            </a:extLst>
          </p:cNvPr>
          <p:cNvSpPr txBox="1"/>
          <p:nvPr/>
        </p:nvSpPr>
        <p:spPr>
          <a:xfrm>
            <a:off x="3587720" y="548972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Arial Nova Light" panose="020B0304020202020204" pitchFamily="34" charset="0"/>
              </a:rPr>
              <a:t>+37%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43F55E-3BB4-C71B-AD55-9B1C7777035F}"/>
              </a:ext>
            </a:extLst>
          </p:cNvPr>
          <p:cNvSpPr txBox="1"/>
          <p:nvPr/>
        </p:nvSpPr>
        <p:spPr>
          <a:xfrm>
            <a:off x="9404587" y="55225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53555A"/>
                </a:solidFill>
                <a:latin typeface="Arial Nova Light" panose="020B0304020202020204" pitchFamily="34" charset="0"/>
              </a:rPr>
              <a:t>+6%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AAD05E-3EF0-BB02-E246-F19708E193F4}"/>
              </a:ext>
            </a:extLst>
          </p:cNvPr>
          <p:cNvSpPr txBox="1"/>
          <p:nvPr/>
        </p:nvSpPr>
        <p:spPr>
          <a:xfrm>
            <a:off x="5531214" y="5522516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31859C"/>
                </a:solidFill>
                <a:latin typeface="Arial Nova Light" panose="020B0304020202020204" pitchFamily="34" charset="0"/>
              </a:rPr>
              <a:t>0%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1EC626D-3009-329C-85EE-15367AD8212A}"/>
              </a:ext>
            </a:extLst>
          </p:cNvPr>
          <p:cNvSpPr txBox="1"/>
          <p:nvPr/>
        </p:nvSpPr>
        <p:spPr>
          <a:xfrm>
            <a:off x="1083516" y="5501380"/>
            <a:ext cx="223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 Nova Cond" panose="020B0506020202020204" pitchFamily="34" charset="0"/>
              </a:rPr>
              <a:t>Var.% </a:t>
            </a:r>
            <a:r>
              <a:rPr lang="it-IT" sz="1400" dirty="0" err="1">
                <a:latin typeface="Arial Nova Cond" panose="020B0506020202020204" pitchFamily="34" charset="0"/>
              </a:rPr>
              <a:t>gen-dic</a:t>
            </a:r>
            <a:r>
              <a:rPr lang="it-IT" sz="1400" dirty="0">
                <a:latin typeface="Arial Nova Cond" panose="020B0506020202020204" pitchFamily="34" charset="0"/>
              </a:rPr>
              <a:t> 2024/23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11C863-412F-4DD1-8161-4F863E0EA211}"/>
              </a:ext>
            </a:extLst>
          </p:cNvPr>
          <p:cNvSpPr txBox="1"/>
          <p:nvPr/>
        </p:nvSpPr>
        <p:spPr>
          <a:xfrm>
            <a:off x="7607968" y="605551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5"/>
                </a:solidFill>
                <a:latin typeface="Arial Nova Light" panose="020B0304020202020204" pitchFamily="34" charset="0"/>
              </a:rPr>
              <a:t>+20%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5C67371-46C4-1FDD-460A-0DB518B627D8}"/>
              </a:ext>
            </a:extLst>
          </p:cNvPr>
          <p:cNvSpPr txBox="1"/>
          <p:nvPr/>
        </p:nvSpPr>
        <p:spPr>
          <a:xfrm>
            <a:off x="3581400" y="6044748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latin typeface="Arial Nova Light" panose="020B0304020202020204" pitchFamily="34" charset="0"/>
              </a:rPr>
              <a:t>+31%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C32D3A8-3188-6914-0276-DF8BB2E7FC4F}"/>
              </a:ext>
            </a:extLst>
          </p:cNvPr>
          <p:cNvSpPr txBox="1"/>
          <p:nvPr/>
        </p:nvSpPr>
        <p:spPr>
          <a:xfrm>
            <a:off x="9436768" y="605973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53555A"/>
                </a:solidFill>
                <a:latin typeface="Arial Nova Light" panose="020B0304020202020204" pitchFamily="34" charset="0"/>
              </a:rPr>
              <a:t>+13%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37EF89-A617-1771-3C2A-54BA0565B447}"/>
              </a:ext>
            </a:extLst>
          </p:cNvPr>
          <p:cNvSpPr txBox="1"/>
          <p:nvPr/>
        </p:nvSpPr>
        <p:spPr>
          <a:xfrm>
            <a:off x="5562600" y="609302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31859C"/>
                </a:solidFill>
                <a:latin typeface="Arial Nova Light" panose="020B0304020202020204" pitchFamily="34" charset="0"/>
              </a:rPr>
              <a:t>+2%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BF32B31-7CB0-ED27-5F7C-BF54C6E3AF11}"/>
              </a:ext>
            </a:extLst>
          </p:cNvPr>
          <p:cNvSpPr txBox="1"/>
          <p:nvPr/>
        </p:nvSpPr>
        <p:spPr>
          <a:xfrm>
            <a:off x="1063965" y="6035151"/>
            <a:ext cx="223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 Nova Cond" panose="020B0506020202020204" pitchFamily="34" charset="0"/>
              </a:rPr>
              <a:t>Var.% </a:t>
            </a:r>
            <a:r>
              <a:rPr lang="it-IT" sz="1400" dirty="0" err="1">
                <a:latin typeface="Arial Nova Cond" panose="020B0506020202020204" pitchFamily="34" charset="0"/>
              </a:rPr>
              <a:t>gen-mag</a:t>
            </a:r>
            <a:r>
              <a:rPr lang="it-IT" sz="1400" dirty="0">
                <a:latin typeface="Arial Nova Cond" panose="020B0506020202020204" pitchFamily="34" charset="0"/>
              </a:rPr>
              <a:t> 2025/24</a:t>
            </a:r>
          </a:p>
        </p:txBody>
      </p:sp>
      <p:sp>
        <p:nvSpPr>
          <p:cNvPr id="23" name="Freccia in su 22">
            <a:extLst>
              <a:ext uri="{FF2B5EF4-FFF2-40B4-BE49-F238E27FC236}">
                <a16:creationId xmlns:a16="http://schemas.microsoft.com/office/drawing/2014/main" id="{9724382F-1ABC-3BA9-AAC2-78599421BDD5}"/>
              </a:ext>
            </a:extLst>
          </p:cNvPr>
          <p:cNvSpPr/>
          <p:nvPr/>
        </p:nvSpPr>
        <p:spPr>
          <a:xfrm>
            <a:off x="4593908" y="6037480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bidirezionale orizzontale 23">
            <a:extLst>
              <a:ext uri="{FF2B5EF4-FFF2-40B4-BE49-F238E27FC236}">
                <a16:creationId xmlns:a16="http://schemas.microsoft.com/office/drawing/2014/main" id="{E523494A-AE00-C757-93BF-AF1E049BF7DA}"/>
              </a:ext>
            </a:extLst>
          </p:cNvPr>
          <p:cNvSpPr/>
          <p:nvPr/>
        </p:nvSpPr>
        <p:spPr>
          <a:xfrm>
            <a:off x="6388511" y="5470603"/>
            <a:ext cx="553965" cy="33855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276893E-2F08-2629-2CC0-893A084AA6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521732"/>
              </p:ext>
            </p:extLst>
          </p:nvPr>
        </p:nvGraphicFramePr>
        <p:xfrm>
          <a:off x="991139" y="1459080"/>
          <a:ext cx="10971722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Freccia in su 24">
            <a:extLst>
              <a:ext uri="{FF2B5EF4-FFF2-40B4-BE49-F238E27FC236}">
                <a16:creationId xmlns:a16="http://schemas.microsoft.com/office/drawing/2014/main" id="{41F609AF-EF1A-C8C1-5960-A56DD74AA456}"/>
              </a:ext>
            </a:extLst>
          </p:cNvPr>
          <p:cNvSpPr/>
          <p:nvPr/>
        </p:nvSpPr>
        <p:spPr>
          <a:xfrm>
            <a:off x="4582719" y="5452646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su 25">
            <a:extLst>
              <a:ext uri="{FF2B5EF4-FFF2-40B4-BE49-F238E27FC236}">
                <a16:creationId xmlns:a16="http://schemas.microsoft.com/office/drawing/2014/main" id="{BECD9736-5D52-27B7-4B51-461688D24317}"/>
              </a:ext>
            </a:extLst>
          </p:cNvPr>
          <p:cNvSpPr/>
          <p:nvPr/>
        </p:nvSpPr>
        <p:spPr>
          <a:xfrm>
            <a:off x="6496033" y="6044350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su 26">
            <a:extLst>
              <a:ext uri="{FF2B5EF4-FFF2-40B4-BE49-F238E27FC236}">
                <a16:creationId xmlns:a16="http://schemas.microsoft.com/office/drawing/2014/main" id="{8336BCD1-BE5C-C9CF-6078-A32C79EF15F7}"/>
              </a:ext>
            </a:extLst>
          </p:cNvPr>
          <p:cNvSpPr/>
          <p:nvPr/>
        </p:nvSpPr>
        <p:spPr>
          <a:xfrm>
            <a:off x="8489052" y="5450434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in su 27">
            <a:extLst>
              <a:ext uri="{FF2B5EF4-FFF2-40B4-BE49-F238E27FC236}">
                <a16:creationId xmlns:a16="http://schemas.microsoft.com/office/drawing/2014/main" id="{BB04EEA3-3797-7B5B-DEAE-97542C0C1F47}"/>
              </a:ext>
            </a:extLst>
          </p:cNvPr>
          <p:cNvSpPr/>
          <p:nvPr/>
        </p:nvSpPr>
        <p:spPr>
          <a:xfrm>
            <a:off x="10318987" y="5425291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in su 30">
            <a:extLst>
              <a:ext uri="{FF2B5EF4-FFF2-40B4-BE49-F238E27FC236}">
                <a16:creationId xmlns:a16="http://schemas.microsoft.com/office/drawing/2014/main" id="{7445908B-B11F-86A2-220C-2ADFE92BE87D}"/>
              </a:ext>
            </a:extLst>
          </p:cNvPr>
          <p:cNvSpPr/>
          <p:nvPr/>
        </p:nvSpPr>
        <p:spPr>
          <a:xfrm>
            <a:off x="8514347" y="6047039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su 31">
            <a:extLst>
              <a:ext uri="{FF2B5EF4-FFF2-40B4-BE49-F238E27FC236}">
                <a16:creationId xmlns:a16="http://schemas.microsoft.com/office/drawing/2014/main" id="{F076EFBE-9906-755E-D4A8-C0FB03D0CB6B}"/>
              </a:ext>
            </a:extLst>
          </p:cNvPr>
          <p:cNvSpPr/>
          <p:nvPr/>
        </p:nvSpPr>
        <p:spPr>
          <a:xfrm>
            <a:off x="10318987" y="6035815"/>
            <a:ext cx="338920" cy="338554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60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23362"/>
            <a:ext cx="10971722" cy="659155"/>
          </a:xfrm>
        </p:spPr>
        <p:txBody>
          <a:bodyPr/>
          <a:lstStyle/>
          <a:p>
            <a:r>
              <a:rPr lang="it-IT" dirty="0"/>
              <a:t>EXPORT UE VERSO PAESI TERZI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C8C410-4B94-4E39-A8E3-6CE17E869872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it-IT" dirty="0"/>
              <a:t>Trend e principali destinazioni  extra UE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031684" y="5240376"/>
            <a:ext cx="4046998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Commissione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Europea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(MMO)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AC70D33-2A73-FB6D-687E-F6A68D0B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" y="1593314"/>
            <a:ext cx="11415055" cy="3661213"/>
          </a:xfrm>
          <a:prstGeom prst="rect">
            <a:avLst/>
          </a:prstGeom>
        </p:spPr>
      </p:pic>
      <p:sp>
        <p:nvSpPr>
          <p:cNvPr id="25" name="Rettangolo 24">
            <a:extLst>
              <a:ext uri="{FF2B5EF4-FFF2-40B4-BE49-F238E27FC236}">
                <a16:creationId xmlns:a16="http://schemas.microsoft.com/office/drawing/2014/main" id="{6956FA00-D097-68E7-46C0-47B410CD4446}"/>
              </a:ext>
            </a:extLst>
          </p:cNvPr>
          <p:cNvSpPr/>
          <p:nvPr/>
        </p:nvSpPr>
        <p:spPr>
          <a:xfrm>
            <a:off x="5706177" y="2133600"/>
            <a:ext cx="609600" cy="3212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E18A0C03-5163-37B1-9F74-07E87F38C84D}"/>
              </a:ext>
            </a:extLst>
          </p:cNvPr>
          <p:cNvSpPr/>
          <p:nvPr/>
        </p:nvSpPr>
        <p:spPr>
          <a:xfrm>
            <a:off x="5715794" y="4081829"/>
            <a:ext cx="609600" cy="321286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808080"/>
              </a:highlight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45721D6E-0335-96C2-4DD6-D35770DDBFB3}"/>
              </a:ext>
            </a:extLst>
          </p:cNvPr>
          <p:cNvSpPr/>
          <p:nvPr/>
        </p:nvSpPr>
        <p:spPr>
          <a:xfrm>
            <a:off x="11537198" y="2133600"/>
            <a:ext cx="609600" cy="321286"/>
          </a:xfrm>
          <a:prstGeom prst="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808080"/>
              </a:highlight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A80BF2F-BBB8-30BD-FC3F-CB5B8DD850D0}"/>
              </a:ext>
            </a:extLst>
          </p:cNvPr>
          <p:cNvSpPr/>
          <p:nvPr/>
        </p:nvSpPr>
        <p:spPr>
          <a:xfrm>
            <a:off x="11506200" y="4081829"/>
            <a:ext cx="609600" cy="32128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808080"/>
              </a:highlight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C3368D-756D-DC01-9FD8-1BFFC758416E}"/>
              </a:ext>
            </a:extLst>
          </p:cNvPr>
          <p:cNvSpPr txBox="1"/>
          <p:nvPr/>
        </p:nvSpPr>
        <p:spPr>
          <a:xfrm>
            <a:off x="2971800" y="5406279"/>
            <a:ext cx="4724400" cy="1323439"/>
          </a:xfrm>
          <a:prstGeom prst="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600" dirty="0"/>
              <a:t>Nel primo quadrimestre 2025: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Formaggi 		</a:t>
            </a:r>
            <a:r>
              <a:rPr lang="it-IT" sz="1600" b="1" dirty="0">
                <a:solidFill>
                  <a:srgbClr val="53555A"/>
                </a:solidFill>
              </a:rPr>
              <a:t>+3%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Burro 			</a:t>
            </a:r>
            <a:r>
              <a:rPr lang="it-IT" sz="1600" b="1" dirty="0">
                <a:solidFill>
                  <a:srgbClr val="FBBC4A"/>
                </a:solidFill>
              </a:rPr>
              <a:t>-5%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Latte scremato in polvere 	</a:t>
            </a:r>
            <a:r>
              <a:rPr lang="it-IT" sz="1600" b="1" dirty="0">
                <a:solidFill>
                  <a:srgbClr val="31859C"/>
                </a:solidFill>
              </a:rPr>
              <a:t>-1%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Latte intero in polvere	</a:t>
            </a:r>
            <a:r>
              <a:rPr lang="it-IT" sz="1600" b="1" dirty="0">
                <a:solidFill>
                  <a:srgbClr val="BFE1EB"/>
                </a:solidFill>
              </a:rPr>
              <a:t>-19%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52363A7-FC67-D571-98C0-1F509227A508}"/>
              </a:ext>
            </a:extLst>
          </p:cNvPr>
          <p:cNvCxnSpPr/>
          <p:nvPr/>
        </p:nvCxnSpPr>
        <p:spPr>
          <a:xfrm>
            <a:off x="6248400" y="5791200"/>
            <a:ext cx="1784024" cy="0"/>
          </a:xfrm>
          <a:prstGeom prst="straightConnector1">
            <a:avLst/>
          </a:prstGeom>
          <a:ln w="25400">
            <a:solidFill>
              <a:srgbClr val="5355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9DE353-865E-AAD0-0CFA-F70476A34C31}"/>
              </a:ext>
            </a:extLst>
          </p:cNvPr>
          <p:cNvSpPr txBox="1"/>
          <p:nvPr/>
        </p:nvSpPr>
        <p:spPr>
          <a:xfrm>
            <a:off x="8048700" y="5622298"/>
            <a:ext cx="386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31859C"/>
                </a:solidFill>
              </a:rPr>
              <a:t>L’Italia diventa leader UE, superando la Germania nelle esportazioni di formaggi verso paesi terzi.</a:t>
            </a:r>
          </a:p>
        </p:txBody>
      </p:sp>
    </p:spTree>
    <p:extLst>
      <p:ext uri="{BB962C8B-B14F-4D97-AF65-F5344CB8AC3E}">
        <p14:creationId xmlns:p14="http://schemas.microsoft.com/office/powerpoint/2010/main" val="3037373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7BB3E42-DD03-2A7F-AEBD-F5E23BE139FC}"/>
              </a:ext>
            </a:extLst>
          </p:cNvPr>
          <p:cNvSpPr/>
          <p:nvPr/>
        </p:nvSpPr>
        <p:spPr>
          <a:xfrm>
            <a:off x="4040260" y="3352800"/>
            <a:ext cx="2284879" cy="2110865"/>
          </a:xfrm>
          <a:prstGeom prst="rect">
            <a:avLst/>
          </a:prstGeom>
          <a:solidFill>
            <a:schemeClr val="bg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67560A6-08BB-AA81-C02A-6A92481EE45B}"/>
              </a:ext>
            </a:extLst>
          </p:cNvPr>
          <p:cNvSpPr/>
          <p:nvPr/>
        </p:nvSpPr>
        <p:spPr>
          <a:xfrm>
            <a:off x="9601200" y="3352800"/>
            <a:ext cx="2197510" cy="2192777"/>
          </a:xfrm>
          <a:prstGeom prst="rect">
            <a:avLst/>
          </a:prstGeom>
          <a:solidFill>
            <a:schemeClr val="bg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290759"/>
            <a:ext cx="10971722" cy="659155"/>
          </a:xfrm>
        </p:spPr>
        <p:txBody>
          <a:bodyPr/>
          <a:lstStyle/>
          <a:p>
            <a:r>
              <a:rPr lang="it-IT" dirty="0"/>
              <a:t>SCENARIO UE DI MEDIO PERIODO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065290-9B08-486F-88CB-DC56E8DD559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947604"/>
            <a:ext cx="10971212" cy="276999"/>
          </a:xfrm>
        </p:spPr>
        <p:txBody>
          <a:bodyPr/>
          <a:lstStyle/>
          <a:p>
            <a:r>
              <a:rPr lang="it-IT" dirty="0"/>
              <a:t>UE OUTLOOK 2024-2035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40260" y="6448737"/>
            <a:ext cx="4646540" cy="321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Fonte: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elaborazioni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Ismea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su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dati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Commissione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UE (</a:t>
            </a:r>
            <a:r>
              <a:rPr lang="en-US" sz="1100" dirty="0" err="1">
                <a:solidFill>
                  <a:schemeClr val="tx1"/>
                </a:solidFill>
                <a:latin typeface="Arial Nova Light" panose="020B0304020202020204" pitchFamily="34" charset="0"/>
              </a:rPr>
              <a:t>gennaio</a:t>
            </a:r>
            <a:r>
              <a:rPr lang="en-US" sz="1100" dirty="0">
                <a:solidFill>
                  <a:schemeClr val="tx1"/>
                </a:solidFill>
                <a:latin typeface="Arial Nova Light" panose="020B0304020202020204" pitchFamily="34" charset="0"/>
              </a:rPr>
              <a:t> 2025)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37356"/>
              </p:ext>
            </p:extLst>
          </p:nvPr>
        </p:nvGraphicFramePr>
        <p:xfrm>
          <a:off x="1219738" y="1419158"/>
          <a:ext cx="10210802" cy="124784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867002">
                  <a:extLst>
                    <a:ext uri="{9D8B030D-6E8A-4147-A177-3AD203B41FA5}">
                      <a16:colId xmlns:a16="http://schemas.microsoft.com/office/drawing/2014/main" val="578529933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2225094698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2256464472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2679789219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74673352"/>
                    </a:ext>
                  </a:extLst>
                </a:gridCol>
                <a:gridCol w="1268760">
                  <a:extLst>
                    <a:ext uri="{9D8B030D-6E8A-4147-A177-3AD203B41FA5}">
                      <a16:colId xmlns:a16="http://schemas.microsoft.com/office/drawing/2014/main" val="2479887677"/>
                    </a:ext>
                  </a:extLst>
                </a:gridCol>
              </a:tblGrid>
              <a:tr h="573108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Arial Nova Light" panose="020B0304020202020204" pitchFamily="34" charset="0"/>
                        </a:rPr>
                        <a:t> </a:t>
                      </a:r>
                      <a:endParaRPr lang="it-IT" sz="1400" b="1" i="1" u="none" strike="noStrike" dirty="0">
                        <a:solidFill>
                          <a:schemeClr val="bg1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2014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ova Light" panose="020B0304020202020204" pitchFamily="34" charset="0"/>
                        </a:rPr>
                        <a:t>2024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ova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Nova Light" panose="020B0304020202020204" pitchFamily="34" charset="0"/>
                        </a:rPr>
                        <a:t>2035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ova Light" panose="020B03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dirty="0" err="1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tvma</a:t>
                      </a:r>
                      <a:r>
                        <a:rPr lang="it-IT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%     2014-2024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1" u="none" strike="noStrike" dirty="0" err="1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tvma</a:t>
                      </a:r>
                      <a:r>
                        <a:rPr lang="it-IT" sz="1400" b="1" u="none" strike="noStrike" dirty="0">
                          <a:solidFill>
                            <a:srgbClr val="FFFFFF"/>
                          </a:solidFill>
                          <a:effectLst/>
                          <a:latin typeface="Arial Nova Light" panose="020B0304020202020204" pitchFamily="34" charset="0"/>
                        </a:rPr>
                        <a:t> %     2024-2035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85864"/>
                  </a:ext>
                </a:extLst>
              </a:tr>
              <a:tr h="36993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Consistenze vacche da latte  (mln capi)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21,4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19,4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17,4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-0,9%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-1,0%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02427"/>
                  </a:ext>
                </a:extLst>
              </a:tr>
              <a:tr h="294279"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400" b="1" u="none" strike="noStrike" dirty="0">
                          <a:effectLst/>
                          <a:latin typeface="Arial Nova Light" panose="020B0304020202020204" pitchFamily="34" charset="0"/>
                        </a:rPr>
                        <a:t>Consegne ai caseifici </a:t>
                      </a:r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</a:rPr>
                        <a:t>(mln ton)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ova Light" panose="020B0304020202020204" pitchFamily="34" charset="0"/>
                      </a:endParaRP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133,8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145,3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</a:rPr>
                        <a:t>144,1</a:t>
                      </a:r>
                    </a:p>
                  </a:txBody>
                  <a:tcPr marL="45720" marR="4572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-0,1%</a:t>
                      </a:r>
                    </a:p>
                  </a:txBody>
                  <a:tcPr marL="0" marR="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72838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8A3E766-C003-C797-C578-A9AD3CB56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525503"/>
              </p:ext>
            </p:extLst>
          </p:nvPr>
        </p:nvGraphicFramePr>
        <p:xfrm>
          <a:off x="685801" y="2861555"/>
          <a:ext cx="5791200" cy="346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FC537A19-ABAF-4E19-BDCA-5A9617D11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975945"/>
              </p:ext>
            </p:extLst>
          </p:nvPr>
        </p:nvGraphicFramePr>
        <p:xfrm>
          <a:off x="6477000" y="2883679"/>
          <a:ext cx="5486399" cy="346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362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F96C8F6-7F5D-4AFF-B678-14227601FD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4818" y="4114800"/>
            <a:ext cx="6749082" cy="430887"/>
          </a:xfrm>
        </p:spPr>
        <p:txBody>
          <a:bodyPr/>
          <a:lstStyle/>
          <a:p>
            <a:r>
              <a:rPr lang="it-IT" dirty="0"/>
              <a:t>Maria Ronga</a:t>
            </a:r>
          </a:p>
          <a:p>
            <a:r>
              <a:rPr lang="it-IT" dirty="0"/>
              <a:t>m.ronga@ismea.it</a:t>
            </a:r>
          </a:p>
        </p:txBody>
      </p:sp>
    </p:spTree>
    <p:extLst>
      <p:ext uri="{BB962C8B-B14F-4D97-AF65-F5344CB8AC3E}">
        <p14:creationId xmlns:p14="http://schemas.microsoft.com/office/powerpoint/2010/main" val="146773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742" y="223003"/>
            <a:ext cx="10971722" cy="659155"/>
          </a:xfrm>
        </p:spPr>
        <p:txBody>
          <a:bodyPr/>
          <a:lstStyle/>
          <a:p>
            <a:r>
              <a:rPr lang="it-IT" dirty="0"/>
              <a:t>I NUMERI DELLA FILIERA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30192"/>
              </p:ext>
            </p:extLst>
          </p:nvPr>
        </p:nvGraphicFramePr>
        <p:xfrm>
          <a:off x="1219200" y="836492"/>
          <a:ext cx="10419738" cy="552970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91393">
                  <a:extLst>
                    <a:ext uri="{9D8B030D-6E8A-4147-A177-3AD203B41FA5}">
                      <a16:colId xmlns:a16="http://schemas.microsoft.com/office/drawing/2014/main" val="1956845610"/>
                    </a:ext>
                  </a:extLst>
                </a:gridCol>
                <a:gridCol w="1238208">
                  <a:extLst>
                    <a:ext uri="{9D8B030D-6E8A-4147-A177-3AD203B41FA5}">
                      <a16:colId xmlns:a16="http://schemas.microsoft.com/office/drawing/2014/main" val="2865915629"/>
                    </a:ext>
                  </a:extLst>
                </a:gridCol>
                <a:gridCol w="917817">
                  <a:extLst>
                    <a:ext uri="{9D8B030D-6E8A-4147-A177-3AD203B41FA5}">
                      <a16:colId xmlns:a16="http://schemas.microsoft.com/office/drawing/2014/main" val="1417713582"/>
                    </a:ext>
                  </a:extLst>
                </a:gridCol>
                <a:gridCol w="914464">
                  <a:extLst>
                    <a:ext uri="{9D8B030D-6E8A-4147-A177-3AD203B41FA5}">
                      <a16:colId xmlns:a16="http://schemas.microsoft.com/office/drawing/2014/main" val="310161532"/>
                    </a:ext>
                  </a:extLst>
                </a:gridCol>
                <a:gridCol w="914464">
                  <a:extLst>
                    <a:ext uri="{9D8B030D-6E8A-4147-A177-3AD203B41FA5}">
                      <a16:colId xmlns:a16="http://schemas.microsoft.com/office/drawing/2014/main" val="373856287"/>
                    </a:ext>
                  </a:extLst>
                </a:gridCol>
                <a:gridCol w="914464">
                  <a:extLst>
                    <a:ext uri="{9D8B030D-6E8A-4147-A177-3AD203B41FA5}">
                      <a16:colId xmlns:a16="http://schemas.microsoft.com/office/drawing/2014/main" val="109211677"/>
                    </a:ext>
                  </a:extLst>
                </a:gridCol>
                <a:gridCol w="914464">
                  <a:extLst>
                    <a:ext uri="{9D8B030D-6E8A-4147-A177-3AD203B41FA5}">
                      <a16:colId xmlns:a16="http://schemas.microsoft.com/office/drawing/2014/main" val="742874047"/>
                    </a:ext>
                  </a:extLst>
                </a:gridCol>
                <a:gridCol w="914464">
                  <a:extLst>
                    <a:ext uri="{9D8B030D-6E8A-4147-A177-3AD203B41FA5}">
                      <a16:colId xmlns:a16="http://schemas.microsoft.com/office/drawing/2014/main" val="2601096423"/>
                    </a:ext>
                  </a:extLst>
                </a:gridCol>
              </a:tblGrid>
              <a:tr h="37274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Unità di misura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Var. 24/23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34433"/>
                  </a:ext>
                </a:extLst>
              </a:tr>
              <a:tr h="19947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struttura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269697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aziende</a:t>
                      </a:r>
                      <a:r>
                        <a:rPr lang="it-IT" sz="1200" u="sng" strike="noStrike" baseline="30000" dirty="0">
                          <a:effectLst/>
                          <a:latin typeface="Arial Nova" panose="020B0504020202020204" pitchFamily="34" charset="0"/>
                        </a:rPr>
                        <a:t> 1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(n.)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25.915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25.370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24.515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23.742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22.972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-3,2%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49978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patrimonio vacche da latte</a:t>
                      </a:r>
                      <a:r>
                        <a:rPr lang="it-IT" sz="1200" u="sng" strike="noStrike" baseline="30000" dirty="0">
                          <a:effectLst/>
                          <a:latin typeface="Arial Nova" panose="020B0504020202020204" pitchFamily="34" charset="0"/>
                        </a:rPr>
                        <a:t> 2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(000 capi)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1.521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1.522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1.483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1.502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1.508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0,4%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88018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offerta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002556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consegne di latte vaccino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(000 t)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12.666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13.088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13.027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12.856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13.098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345995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PPB latte vaccino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4.738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4.880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6.228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6.486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7.114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547849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peso su PPB agricoltura </a:t>
                      </a:r>
                      <a:r>
                        <a:rPr lang="it-IT" sz="1200" u="none" strike="noStrike" baseline="30000" dirty="0"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(% v.)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8,6%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9,4%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10,4%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7,3%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080765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produzione industriale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69602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 - latte alimentare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(000 t)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2.449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2.488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2.487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2.468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2.474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0,2%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85745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 - formaggi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(000 t)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1.345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1.374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1.359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1.344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1.359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1,1%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715365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 - burro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(000 t)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0,7%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278882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 - yogurt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(000 t)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279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280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282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274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266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-2,9%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294606"/>
                  </a:ext>
                </a:extLst>
              </a:tr>
              <a:tr h="21571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fatturato industria lattiero casearia </a:t>
                      </a:r>
                      <a:r>
                        <a:rPr lang="it-IT" sz="1200" u="none" strike="noStrike" baseline="30000" dirty="0"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it-IT" sz="12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16.380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16.708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17.880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20.000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21.800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9,0%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9520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peso sul fatturato industria agroalimentare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(% v.)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11,5%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10,8%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9,8%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10,3%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11,1%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55709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scambi con l'estero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98326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import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3.391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3.601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4.882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4.873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5.347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9,7%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42453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peso sul tot. agroalimentare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(% v.)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7,8%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7,3%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7,9%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2,3%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584676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export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3.611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4.222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5.036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5.470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5.939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8,6%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4118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peso sul tot. agroalimentare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(% v.)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7,7%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8,0%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8,3%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8,5%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8,6%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007558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saldo</a:t>
                      </a:r>
                      <a:endParaRPr lang="it-IT" sz="1200" b="0" i="0" u="sng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597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592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-0,8%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688023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domanda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11569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sng" strike="noStrike" dirty="0">
                          <a:effectLst/>
                          <a:latin typeface="Arial Nova" panose="020B0504020202020204" pitchFamily="34" charset="0"/>
                        </a:rPr>
                        <a:t>spesa annua delle famiglie </a:t>
                      </a:r>
                      <a:r>
                        <a:rPr lang="it-IT" sz="1200" u="none" strike="noStrike" baseline="30000" dirty="0"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(mln €)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21.055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21.166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22.830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25.158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ND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ND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484391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mercato</a:t>
                      </a:r>
                    </a:p>
                  </a:txBody>
                  <a:tcPr marL="108000" marR="0" marT="0" marB="0" anchor="b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03471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Indice dei prezzi all'origine latte e derivati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>
                          <a:effectLst/>
                          <a:latin typeface="Arial Nova" panose="020B0504020202020204" pitchFamily="34" charset="0"/>
                        </a:rPr>
                        <a:t>(2010=100)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107,4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114,3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144,5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146,0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152,5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4,4%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48546"/>
                  </a:ext>
                </a:extLst>
              </a:tr>
              <a:tr h="18723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Indice dei prezzi dei mezzi correnti di produzione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10800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200" u="none" strike="noStrike" dirty="0">
                          <a:effectLst/>
                          <a:latin typeface="Arial Nova" panose="020B0504020202020204" pitchFamily="34" charset="0"/>
                        </a:rPr>
                        <a:t>(2010=100)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105,3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113,7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143,2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143,6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127,3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" panose="020B0506020202020204" pitchFamily="34" charset="0"/>
                        </a:rPr>
                        <a:t>-11,4%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7439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725561" y="6390780"/>
            <a:ext cx="100018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000" i="1" dirty="0">
                <a:latin typeface="Arial Nova Cond" panose="020B0506020202020204" pitchFamily="34" charset="0"/>
              </a:rPr>
              <a:t>(1) numero di allevamenti orientamento produttivo latte (2) consistenza di bovini femmine oltre 24 mesi in allevamenti a orientamento latte (Fonte: BDN- Anagrafe Zootecnica Nazionale); (3) produzione ai prezzi di base dell’agricoltura, a valori correnti (Fonte: Istat); (4) Fonte: Federalimentare; (5) spesa famiglie  per il consumo di latte, formaggi e uova  a prezzi correnti (Fonte: Istat). </a:t>
            </a:r>
          </a:p>
        </p:txBody>
      </p:sp>
    </p:spTree>
    <p:extLst>
      <p:ext uri="{BB962C8B-B14F-4D97-AF65-F5344CB8AC3E}">
        <p14:creationId xmlns:p14="http://schemas.microsoft.com/office/powerpoint/2010/main" val="225900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ión del icono del camión cisterna de petróleo en estilo de contorno  | Vector Premium">
            <a:extLst>
              <a:ext uri="{FF2B5EF4-FFF2-40B4-BE49-F238E27FC236}">
                <a16:creationId xmlns:a16="http://schemas.microsoft.com/office/drawing/2014/main" id="{F148995C-A3BE-85E7-C51C-758CDAE2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12" y="1413769"/>
            <a:ext cx="1183688" cy="11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64FC54C-904C-3A91-153A-610DD6A459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8116432" y="6138141"/>
            <a:ext cx="717384" cy="7417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6C6F057-DE26-99C1-B156-5B11BFD2D9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0309104" y="6164918"/>
            <a:ext cx="612704" cy="71626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4BE284-B917-FC9B-86D0-C1B75E05D8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9000"/>
          </a:blip>
          <a:stretch>
            <a:fillRect/>
          </a:stretch>
        </p:blipFill>
        <p:spPr>
          <a:xfrm>
            <a:off x="10210800" y="1539175"/>
            <a:ext cx="815411" cy="7468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4F2757-6542-F29F-53A2-7C51905CBA7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10515875" y="2946037"/>
            <a:ext cx="1020671" cy="10206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10971722" cy="525785"/>
          </a:xfrm>
        </p:spPr>
        <p:txBody>
          <a:bodyPr/>
          <a:lstStyle/>
          <a:p>
            <a:r>
              <a:rPr lang="it-IT" dirty="0"/>
              <a:t>I PRINCIPALI ATTORI DELLA FILIERA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53859"/>
            <a:ext cx="5792738" cy="5805025"/>
          </a:xfrm>
          <a:prstGeom prst="rect">
            <a:avLst/>
          </a:prstGeom>
        </p:spPr>
      </p:pic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EEDAA41D-8382-4009-A701-FBAA244EF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600" y="1447800"/>
            <a:ext cx="4951923" cy="4876800"/>
          </a:xfrm>
        </p:spPr>
        <p:txBody>
          <a:bodyPr/>
          <a:lstStyle/>
          <a:p>
            <a:pPr marL="12700" marR="115570" algn="just">
              <a:lnSpc>
                <a:spcPct val="119000"/>
              </a:lnSpc>
              <a:spcBef>
                <a:spcPts val="100"/>
              </a:spcBef>
            </a:pPr>
            <a:r>
              <a:rPr lang="it-IT" sz="18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La filiera lattiero casearia nazionale si presenta piuttosto articolata, sia in termini di struttura che di organizzazione e, in particolare, la fase di agricola con la presenza di </a:t>
            </a:r>
            <a:r>
              <a:rPr lang="it-IT" sz="1800" b="1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22.972 allevamenti specializzati </a:t>
            </a:r>
            <a:r>
              <a:rPr lang="it-IT" sz="1800" kern="1200" spc="20" dirty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si trova in posizione mediana tra i fornitori a monte, rappresentati essenzialmente dalle aziende mangimistiche che hanno una connotazione prevalentemente industriale (circa 400 industrie), e la fase più a valle costituita dalle imprese di trattamento e trasformazione del latte caratterizzata anch’essa da un maggiore grado di concentrazione (1.800 unità produttive).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25C900-2DB3-2E68-9C17-94B07947FE5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5000"/>
          </a:blip>
          <a:stretch>
            <a:fillRect/>
          </a:stretch>
        </p:blipFill>
        <p:spPr>
          <a:xfrm>
            <a:off x="8149174" y="677057"/>
            <a:ext cx="717384" cy="7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146" y="194873"/>
            <a:ext cx="10971722" cy="525785"/>
          </a:xfrm>
        </p:spPr>
        <p:txBody>
          <a:bodyPr>
            <a:normAutofit fontScale="90000"/>
          </a:bodyPr>
          <a:lstStyle/>
          <a:p>
            <a:r>
              <a:rPr lang="it-IT" dirty="0"/>
              <a:t>I FLUSSI DI PRODOTTO LUNGO LA FILIERA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038600" y="6558635"/>
            <a:ext cx="545029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latin typeface="Arial Nova" panose="020B0504020202020204" pitchFamily="34" charset="0"/>
              </a:rPr>
              <a:t>Fonte: elaborazioni e stime Ismea su dati Istat, Agea, Consorzi di tutela, Assolate (2023)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C0E472-1A7F-4947-DB14-2130C3858346}"/>
              </a:ext>
            </a:extLst>
          </p:cNvPr>
          <p:cNvSpPr txBox="1"/>
          <p:nvPr/>
        </p:nvSpPr>
        <p:spPr>
          <a:xfrm>
            <a:off x="758520" y="1636001"/>
            <a:ext cx="442308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 filiera lattiero casearia italiana si caratterizza per l’elevata incidenza delle produzioni IG: infatti, quasi la metà del latte vaccino nazionale è destinato a </a:t>
            </a:r>
            <a:r>
              <a:rPr lang="it-IT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formaggi DOP-IGP</a:t>
            </a: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Altra peculiarità è la produzione di </a:t>
            </a:r>
            <a:r>
              <a:rPr lang="it-IT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latte alimentare fresco</a:t>
            </a: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cui è destinato l’8% della materia prima proveniente dagli allevamenti nazionali.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Fatta eccezione per una quota esigua di export, la restante quota del latte nazionale unitamente alle materie prime importate, è prevalentemente destinato alla produzione di formaggi (non IG). </a:t>
            </a:r>
          </a:p>
        </p:txBody>
      </p:sp>
      <p:sp>
        <p:nvSpPr>
          <p:cNvPr id="5" name="Segnaposto contenuto 21">
            <a:extLst>
              <a:ext uri="{FF2B5EF4-FFF2-40B4-BE49-F238E27FC236}">
                <a16:creationId xmlns:a16="http://schemas.microsoft.com/office/drawing/2014/main" id="{E662FBF9-A82D-32BC-BCCE-C77F5FF684B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1146" y="882588"/>
            <a:ext cx="10971212" cy="27699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18C6B06-B7CC-1757-0184-878E7DCBF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21517"/>
            <a:ext cx="6553200" cy="51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0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278" y="533400"/>
            <a:ext cx="10971722" cy="659155"/>
          </a:xfrm>
        </p:spPr>
        <p:txBody>
          <a:bodyPr/>
          <a:lstStyle/>
          <a:p>
            <a:r>
              <a:rPr lang="it-IT" dirty="0"/>
              <a:t>IL GRADO DI DIPENDENZA DALL’ESTERO</a:t>
            </a:r>
          </a:p>
        </p:txBody>
      </p:sp>
      <p:sp>
        <p:nvSpPr>
          <p:cNvPr id="22" name="Segnaposto contenuto 21">
            <a:extLst>
              <a:ext uri="{FF2B5EF4-FFF2-40B4-BE49-F238E27FC236}">
                <a16:creationId xmlns:a16="http://schemas.microsoft.com/office/drawing/2014/main" id="{135F6C03-0B94-49CD-AC19-39F8A72368A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9788" y="1214438"/>
            <a:ext cx="10971212" cy="276999"/>
          </a:xfrm>
        </p:spPr>
        <p:txBody>
          <a:bodyPr/>
          <a:lstStyle/>
          <a:p>
            <a:r>
              <a:rPr lang="it-IT" dirty="0"/>
              <a:t>Bilancio di approvvigionamento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5800" y="5677601"/>
            <a:ext cx="6325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latin typeface="Arial Nova" panose="020B0504020202020204" pitchFamily="34" charset="0"/>
              </a:rPr>
              <a:t>(1) consegne di latte bovino, bufalino, ovino e caprino - </a:t>
            </a:r>
            <a:r>
              <a:rPr lang="it-IT" sz="1000" dirty="0">
                <a:solidFill>
                  <a:srgbClr val="FF0000"/>
                </a:solidFill>
                <a:latin typeface="Arial Nova" panose="020B0504020202020204" pitchFamily="34" charset="0"/>
              </a:rPr>
              <a:t>dati provvisori</a:t>
            </a:r>
            <a:r>
              <a:rPr lang="it-IT" sz="1000" dirty="0">
                <a:latin typeface="Arial Nova" panose="020B0504020202020204" pitchFamily="34" charset="0"/>
              </a:rPr>
              <a:t>; (2) in equivalente latte; (3) produzione/consumi apparenti; variazione in termini assoluti.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57332" y="6446222"/>
            <a:ext cx="511046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dirty="0">
                <a:latin typeface="Arial Nova" panose="020B0504020202020204" pitchFamily="34" charset="0"/>
              </a:rPr>
              <a:t>Fonte: elaborazioni </a:t>
            </a:r>
            <a:r>
              <a:rPr lang="it-IT" sz="1000" dirty="0" err="1">
                <a:latin typeface="Arial Nova" panose="020B0504020202020204" pitchFamily="34" charset="0"/>
              </a:rPr>
              <a:t>Ismea</a:t>
            </a:r>
            <a:r>
              <a:rPr lang="it-IT" sz="1000" dirty="0">
                <a:latin typeface="Arial Nova" panose="020B0504020202020204" pitchFamily="34" charset="0"/>
              </a:rPr>
              <a:t> su dati Istat, Agea</a:t>
            </a:r>
          </a:p>
        </p:txBody>
      </p:sp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F125F9B3-461A-4F94-8ECC-ECA8D6F10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80893"/>
              </p:ext>
            </p:extLst>
          </p:nvPr>
        </p:nvGraphicFramePr>
        <p:xfrm>
          <a:off x="839278" y="1707450"/>
          <a:ext cx="6172198" cy="39503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49783">
                  <a:extLst>
                    <a:ext uri="{9D8B030D-6E8A-4147-A177-3AD203B41FA5}">
                      <a16:colId xmlns:a16="http://schemas.microsoft.com/office/drawing/2014/main" val="3504961519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1877120587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404078093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1474367664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3385749635"/>
                    </a:ext>
                  </a:extLst>
                </a:gridCol>
                <a:gridCol w="784483">
                  <a:extLst>
                    <a:ext uri="{9D8B030D-6E8A-4147-A177-3AD203B41FA5}">
                      <a16:colId xmlns:a16="http://schemas.microsoft.com/office/drawing/2014/main" val="2294332076"/>
                    </a:ext>
                  </a:extLst>
                </a:gridCol>
              </a:tblGrid>
              <a:tr h="3508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 .000 tonnellate </a:t>
                      </a:r>
                      <a:r>
                        <a:rPr lang="it-IT" sz="1400" u="none" strike="noStrike" dirty="0" err="1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eq</a:t>
                      </a:r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. latte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8471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Produzione </a:t>
                      </a:r>
                      <a:r>
                        <a:rPr lang="it-IT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(1)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13.392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13.814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13.752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13.573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13.827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4424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Import latte sfuso e semilavorati </a:t>
                      </a:r>
                      <a:r>
                        <a:rPr lang="it-IT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(2)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1.620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1.342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1.329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1.607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1.727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8664868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Export latte sfuso e semilavorati </a:t>
                      </a:r>
                      <a:r>
                        <a:rPr lang="it-IT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(2)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33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38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33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14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22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561965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Disponibilità tot. materia prima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14.979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15.118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15.047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15.166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15.532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4267589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Import </a:t>
                      </a:r>
                      <a:r>
                        <a:rPr lang="it-IT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(2)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6.728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6.969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8.449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8.653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9.335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53706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Export </a:t>
                      </a:r>
                      <a:r>
                        <a:rPr lang="it-IT" sz="140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(2)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5.907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6.584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6.828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7.203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7.834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8132746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Consumo apparente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15.800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15.502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16.668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16.616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 Nova" panose="020B0504020202020204" pitchFamily="34" charset="0"/>
                        </a:rPr>
                        <a:t>17.032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15504"/>
                  </a:ext>
                </a:extLst>
              </a:tr>
              <a:tr h="36116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% </a:t>
                      </a:r>
                      <a:r>
                        <a:rPr lang="it-IT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Autoapprovv</a:t>
                      </a:r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.</a:t>
                      </a:r>
                      <a:r>
                        <a:rPr lang="it-IT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 Nova" panose="020B0504020202020204" pitchFamily="34" charset="0"/>
                        </a:rPr>
                        <a:t> (3)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89%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solidFill>
                      <a:srgbClr val="318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1781"/>
                  </a:ext>
                </a:extLst>
              </a:tr>
            </a:tbl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C07C2EB-CC3E-46C9-97AB-75789C4400D4}"/>
              </a:ext>
            </a:extLst>
          </p:cNvPr>
          <p:cNvSpPr txBox="1"/>
          <p:nvPr/>
        </p:nvSpPr>
        <p:spPr>
          <a:xfrm>
            <a:off x="7162800" y="1912902"/>
            <a:ext cx="45535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Nonostante la ripresa della produzione interna di latte, nel 2024 si conferma la strutturale dipendenza dalle forniture estere per il settore lattiero caseario nazionale.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Con un </a:t>
            </a:r>
            <a:r>
              <a:rPr lang="it-IT" sz="1600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grado di autoapprovvigionamento dell’81%</a:t>
            </a:r>
            <a:r>
              <a:rPr lang="it-IT" sz="16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, si evidenzia che  circa un quinto del fabbisogno interno è soddisfatto dalle importazioni, principalmente di latte sfuso in cisterna e formaggi.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ova Light" panose="020B0304020202020204" pitchFamily="34" charset="0"/>
              </a:rPr>
              <a:t>Questa dipendenza dall’estero fa sì che il prezzo del latte alla stalla sia in parte influenzato dalle dinamiche continentali e sottoposto alla pressione competitiva dei principali fornitori europei.</a:t>
            </a:r>
          </a:p>
        </p:txBody>
      </p:sp>
    </p:spTree>
    <p:extLst>
      <p:ext uri="{BB962C8B-B14F-4D97-AF65-F5344CB8AC3E}">
        <p14:creationId xmlns:p14="http://schemas.microsoft.com/office/powerpoint/2010/main" val="37002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ADB18A4-F5F4-4F86-B4C6-96EC0BCEBF2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598" r="24598"/>
          <a:stretch/>
        </p:blipFill>
        <p:spPr>
          <a:xfrm>
            <a:off x="0" y="0"/>
            <a:ext cx="5465400" cy="6858000"/>
          </a:xfr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7B7A148-2BBF-4284-8318-D696FA1EAE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9852000" y="6073587"/>
            <a:ext cx="2340000" cy="234000"/>
          </a:xfrm>
        </p:spPr>
        <p:txBody>
          <a:bodyPr/>
          <a:lstStyle/>
          <a:p>
            <a:pPr algn="l"/>
            <a:r>
              <a:rPr lang="it-IT" dirty="0"/>
              <a:t>SCHEDA  DI SETTORE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C9ECFFA-681A-4AA4-8E3E-5BCCDE7A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08" y="3425863"/>
            <a:ext cx="6422292" cy="659155"/>
          </a:xfrm>
        </p:spPr>
        <p:txBody>
          <a:bodyPr/>
          <a:lstStyle/>
          <a:p>
            <a:r>
              <a:rPr lang="it-IT" dirty="0"/>
              <a:t>La fase agricola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1388C5-A221-437E-B8A9-3467C8DF4E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6237" y="2145912"/>
            <a:ext cx="654050" cy="659155"/>
          </a:xfrm>
        </p:spPr>
        <p:txBody>
          <a:bodyPr/>
          <a:lstStyle/>
          <a:p>
            <a:r>
              <a:rPr lang="it-IT" dirty="0"/>
              <a:t>2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D56BC5F-748D-4AEF-8AAD-CD008A100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29218C0-C762-4E1C-8D11-B422D9E0E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73587"/>
            <a:ext cx="982370" cy="607835"/>
          </a:xfrm>
          <a:prstGeom prst="rect">
            <a:avLst/>
          </a:prstGeom>
        </p:spPr>
      </p:pic>
      <p:pic>
        <p:nvPicPr>
          <p:cNvPr id="9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FACFEE9-FE05-472A-A40C-22C93877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-43621"/>
            <a:ext cx="1866729" cy="46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8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1656" y="158583"/>
            <a:ext cx="10971722" cy="659155"/>
          </a:xfrm>
        </p:spPr>
        <p:txBody>
          <a:bodyPr/>
          <a:lstStyle/>
          <a:p>
            <a:r>
              <a:rPr lang="it-IT" dirty="0"/>
              <a:t>PRODUZIONE DI LATTE VACCINO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8EC64285-CE2B-4E94-A042-E292C002418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66800" y="1287505"/>
            <a:ext cx="4343400" cy="430887"/>
          </a:xfrm>
        </p:spPr>
        <p:txBody>
          <a:bodyPr/>
          <a:lstStyle/>
          <a:p>
            <a:pPr algn="ctr"/>
            <a:r>
              <a:rPr lang="it-IT" dirty="0"/>
              <a:t>Consegne di latte vaccino</a:t>
            </a:r>
          </a:p>
          <a:p>
            <a:pPr algn="ctr"/>
            <a:r>
              <a:rPr lang="it-IT" sz="1200" b="0" dirty="0"/>
              <a:t>(.000 tonnellate) 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201497" y="49941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281974" y="6528305"/>
            <a:ext cx="36280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Arial Nova Light" panose="020B0304020202020204" pitchFamily="34" charset="0"/>
              </a:rPr>
              <a:t>Fonte: elaborazioni Ismea su dati AGEA</a:t>
            </a: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132EB2E9-EE07-46D0-845D-325B8E50D51E}"/>
              </a:ext>
            </a:extLst>
          </p:cNvPr>
          <p:cNvSpPr txBox="1">
            <a:spLocks/>
          </p:cNvSpPr>
          <p:nvPr/>
        </p:nvSpPr>
        <p:spPr>
          <a:xfrm>
            <a:off x="6252265" y="1298032"/>
            <a:ext cx="55578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1" i="0">
                <a:solidFill>
                  <a:srgbClr val="4C4D4F"/>
                </a:solidFill>
                <a:latin typeface="Arial Nova Cond" panose="020B0506020202020204" pitchFamily="34" charset="0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kern="0" dirty="0"/>
              <a:t>Consegne di latte vaccino per regione </a:t>
            </a:r>
          </a:p>
          <a:p>
            <a:pPr algn="ctr"/>
            <a:r>
              <a:rPr lang="it-IT" sz="1200" b="0" kern="0" dirty="0"/>
              <a:t>(quota %, 2024)</a:t>
            </a:r>
            <a:endParaRPr lang="it-IT" kern="0" dirty="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D4973BF4-9D87-4F9B-9EE8-A0623EB08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92932" y="4994132"/>
            <a:ext cx="6146668" cy="1534173"/>
          </a:xfrm>
        </p:spPr>
        <p:txBody>
          <a:bodyPr/>
          <a:lstStyle/>
          <a:p>
            <a:pPr algn="just"/>
            <a:r>
              <a:rPr lang="it-IT" dirty="0"/>
              <a:t>Le consegne di latte vaccino in Italia sono ritornate sopra i </a:t>
            </a:r>
            <a:r>
              <a:rPr lang="it-IT" b="1" dirty="0"/>
              <a:t>13 milioni di tonnellate nel 2024</a:t>
            </a:r>
            <a:r>
              <a:rPr lang="it-IT" dirty="0"/>
              <a:t> (+3,4% rispetto al 2020, +1,9% rispetto al 2023). </a:t>
            </a:r>
          </a:p>
          <a:p>
            <a:pPr algn="just"/>
            <a:r>
              <a:rPr lang="it-IT" dirty="0"/>
              <a:t>La </a:t>
            </a:r>
            <a:r>
              <a:rPr lang="it-IT" b="1" dirty="0"/>
              <a:t>produzione continua a essere concentrata nel Nord</a:t>
            </a:r>
            <a:r>
              <a:rPr lang="it-IT" dirty="0"/>
              <a:t>: quattro regioni (Lombardia, Emilia Romagna, Veneto e Piemonte) rappresentano oltre l’80% del latte vaccino complessivamente consegnato in Italia. </a:t>
            </a:r>
          </a:p>
          <a:p>
            <a:pPr algn="just"/>
            <a:r>
              <a:rPr lang="it-IT" dirty="0"/>
              <a:t>Nei primi sei mesi del  2025 le consegne sono calate (-0,8% rispetto a gennaio-giugno 2024).</a:t>
            </a:r>
          </a:p>
          <a:p>
            <a:pPr algn="just"/>
            <a:endParaRPr lang="it-IT" dirty="0"/>
          </a:p>
        </p:txBody>
      </p:sp>
      <p:sp>
        <p:nvSpPr>
          <p:cNvPr id="24" name="Segnaposto contenuto 21">
            <a:extLst>
              <a:ext uri="{FF2B5EF4-FFF2-40B4-BE49-F238E27FC236}">
                <a16:creationId xmlns:a16="http://schemas.microsoft.com/office/drawing/2014/main" id="{7BD323FC-8BA3-45A0-BF16-D675C369FBE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51656" y="908859"/>
            <a:ext cx="10971212" cy="276999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372674"/>
              </p:ext>
            </p:extLst>
          </p:nvPr>
        </p:nvGraphicFramePr>
        <p:xfrm>
          <a:off x="751656" y="1891839"/>
          <a:ext cx="4963344" cy="426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D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237110"/>
              </p:ext>
            </p:extLst>
          </p:nvPr>
        </p:nvGraphicFramePr>
        <p:xfrm>
          <a:off x="6477002" y="1728919"/>
          <a:ext cx="5029198" cy="326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305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8543</TotalTime>
  <Words>4397</Words>
  <Application>Microsoft Office PowerPoint</Application>
  <PresentationFormat>Widescreen</PresentationFormat>
  <Paragraphs>926</Paragraphs>
  <Slides>38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0" baseType="lpstr">
      <vt:lpstr>Arial</vt:lpstr>
      <vt:lpstr>Arial Nova</vt:lpstr>
      <vt:lpstr>Arial Nova Cond</vt:lpstr>
      <vt:lpstr>Arial Nova Cond Light</vt:lpstr>
      <vt:lpstr>Arial Nova Light</vt:lpstr>
      <vt:lpstr>Bahnschrift Light</vt:lpstr>
      <vt:lpstr>Bahnschrift Light Condensed</vt:lpstr>
      <vt:lpstr>Calibri</vt:lpstr>
      <vt:lpstr>Century Gothic</vt:lpstr>
      <vt:lpstr>Courier New</vt:lpstr>
      <vt:lpstr>Wingdings</vt:lpstr>
      <vt:lpstr>Office Theme</vt:lpstr>
      <vt:lpstr>LATTIERO CASEARI</vt:lpstr>
      <vt:lpstr>Le principali caratteristiche della filiera</vt:lpstr>
      <vt:lpstr>LA RILEVANZA DEL SETTORE</vt:lpstr>
      <vt:lpstr>I NUMERI DELLA FILIERA</vt:lpstr>
      <vt:lpstr>I PRINCIPALI ATTORI DELLA FILIERA</vt:lpstr>
      <vt:lpstr>I FLUSSI DI PRODOTTO LUNGO LA FILIERA</vt:lpstr>
      <vt:lpstr>IL GRADO DI DIPENDENZA DALL’ESTERO</vt:lpstr>
      <vt:lpstr>La fase agricola</vt:lpstr>
      <vt:lpstr>PRODUZIONE DI LATTE VACCINO</vt:lpstr>
      <vt:lpstr>GLI ALLEVAMENTI DA LATTE</vt:lpstr>
      <vt:lpstr>LA STRUTTURA DEGLI ALLEVAMENTI</vt:lpstr>
      <vt:lpstr>I SISTEMI AZIENDALI DI RIFERIMENTO</vt:lpstr>
      <vt:lpstr>I PREZZI ALLA STALLA</vt:lpstr>
      <vt:lpstr>COSTI DI PRODUZIONE BOVINO DA LATTE</vt:lpstr>
      <vt:lpstr>La fase industriale</vt:lpstr>
      <vt:lpstr>PRODUZIONE INDUSTRIALE </vt:lpstr>
      <vt:lpstr>FORMAGGI DOP IGP STG</vt:lpstr>
      <vt:lpstr>IL MERCATO NAZIONALE</vt:lpstr>
      <vt:lpstr>La domanda domestica</vt:lpstr>
      <vt:lpstr>IL CARRELLO DELLA SPESA</vt:lpstr>
      <vt:lpstr>CONSUMI DOMESTICI DI LATTE E DERIVATI</vt:lpstr>
      <vt:lpstr>Gli scambi commerciali</vt:lpstr>
      <vt:lpstr>BILANCIA COMMERCIALE</vt:lpstr>
      <vt:lpstr>EXPORT DI FORMAGGI E LATTICINI</vt:lpstr>
      <vt:lpstr>EXPORT DI FORMAGGI E LATTICINI</vt:lpstr>
      <vt:lpstr>EXPORT DI FORMAGGI E LATTICINI</vt:lpstr>
      <vt:lpstr>POSIZIONE COMPETITIVA DELL’ITALIA</vt:lpstr>
      <vt:lpstr>POSIZIONE COMPETITIVA DELL’ITALIA</vt:lpstr>
      <vt:lpstr>POSIZIONE COMPETITIVA DELL’ITALIA</vt:lpstr>
      <vt:lpstr>IMPORTAZIONI LATTE SFUSO</vt:lpstr>
      <vt:lpstr>IMPORT DI FORMAGGI E LATTICINI</vt:lpstr>
      <vt:lpstr>Lo scenario internazionale</vt:lpstr>
      <vt:lpstr>PRODUZIONE DI LATTE NELL’UE</vt:lpstr>
      <vt:lpstr>PRODUZIONE MONDIALE DI LATTE</vt:lpstr>
      <vt:lpstr>UE - PREZZI DEI LATTIERO CASEARI</vt:lpstr>
      <vt:lpstr>EXPORT UE VERSO PAESI TERZI</vt:lpstr>
      <vt:lpstr>SCENARIO UE DI MEDIO PERIODO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Enrica Ruggeri</dc:creator>
  <cp:lastModifiedBy>Maria Nucera</cp:lastModifiedBy>
  <cp:revision>348</cp:revision>
  <cp:lastPrinted>2024-10-11T13:58:47Z</cp:lastPrinted>
  <dcterms:created xsi:type="dcterms:W3CDTF">2021-10-01T15:49:28Z</dcterms:created>
  <dcterms:modified xsi:type="dcterms:W3CDTF">2025-09-08T06:55:20Z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2021-10-01T00:00:00Z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2021-10-01T00:00:00Z</vt:filetime>
  </property>
</Properties>
</file>